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7"/>
  </p:notesMasterIdLst>
  <p:handoutMasterIdLst>
    <p:handoutMasterId r:id="rId28"/>
  </p:handoutMasterIdLst>
  <p:sldIdLst>
    <p:sldId id="301" r:id="rId2"/>
    <p:sldId id="337" r:id="rId3"/>
    <p:sldId id="358" r:id="rId4"/>
    <p:sldId id="357" r:id="rId5"/>
    <p:sldId id="350" r:id="rId6"/>
    <p:sldId id="341" r:id="rId7"/>
    <p:sldId id="338" r:id="rId8"/>
    <p:sldId id="359" r:id="rId9"/>
    <p:sldId id="349" r:id="rId10"/>
    <p:sldId id="327" r:id="rId11"/>
    <p:sldId id="352" r:id="rId12"/>
    <p:sldId id="356" r:id="rId13"/>
    <p:sldId id="360" r:id="rId14"/>
    <p:sldId id="340" r:id="rId15"/>
    <p:sldId id="353" r:id="rId16"/>
    <p:sldId id="351" r:id="rId17"/>
    <p:sldId id="354" r:id="rId18"/>
    <p:sldId id="278" r:id="rId19"/>
    <p:sldId id="346" r:id="rId20"/>
    <p:sldId id="355" r:id="rId21"/>
    <p:sldId id="326" r:id="rId22"/>
    <p:sldId id="318" r:id="rId23"/>
    <p:sldId id="342" r:id="rId24"/>
    <p:sldId id="334" r:id="rId25"/>
    <p:sldId id="302" r:id="rId2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say"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1B2C69"/>
    <a:srgbClr val="8DB8E9"/>
    <a:srgbClr val="949536"/>
    <a:srgbClr val="DBAA28"/>
    <a:srgbClr val="D98429"/>
    <a:srgbClr val="FFFDE2"/>
    <a:srgbClr val="FFF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660"/>
  </p:normalViewPr>
  <p:slideViewPr>
    <p:cSldViewPr snapToGrid="0" snapToObjects="1">
      <p:cViewPr varScale="1">
        <p:scale>
          <a:sx n="99" d="100"/>
          <a:sy n="99" d="100"/>
        </p:scale>
        <p:origin x="-12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93172" tIns="46586" rIns="93172" bIns="46586" rtlCol="0"/>
          <a:lstStyle>
            <a:lvl1pPr algn="l" fontAlgn="auto">
              <a:spcBef>
                <a:spcPts val="0"/>
              </a:spcBef>
              <a:spcAft>
                <a:spcPts val="0"/>
              </a:spcAft>
              <a:defRPr sz="1300">
                <a:latin typeface="+mn-lt"/>
                <a:ea typeface="+mn-ea"/>
              </a:defRPr>
            </a:lvl1pPr>
          </a:lstStyle>
          <a:p>
            <a:pPr>
              <a:defRPr/>
            </a:pPr>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wrap="square" lIns="93172" tIns="46586" rIns="93172" bIns="46586" numCol="1" anchor="t" anchorCtr="0" compatLnSpc="1">
            <a:prstTxWarp prst="textNoShape">
              <a:avLst/>
            </a:prstTxWarp>
          </a:bodyPr>
          <a:lstStyle>
            <a:lvl1pPr algn="r">
              <a:defRPr sz="1300"/>
            </a:lvl1pPr>
          </a:lstStyle>
          <a:p>
            <a:pPr>
              <a:defRPr/>
            </a:pPr>
            <a:fld id="{19DD74CB-A192-4FA8-A431-8C6FB23F1A31}" type="datetimeFigureOut">
              <a:rPr lang="en-US" altLang="en-US"/>
              <a:pPr>
                <a:defRPr/>
              </a:pPr>
              <a:t>11/13/19</a:t>
            </a:fld>
            <a:endParaRPr lang="en-US" altLang="en-US" dirty="0"/>
          </a:p>
        </p:txBody>
      </p:sp>
      <p:sp>
        <p:nvSpPr>
          <p:cNvPr id="4" name="Footer Placeholder 3"/>
          <p:cNvSpPr>
            <a:spLocks noGrp="1"/>
          </p:cNvSpPr>
          <p:nvPr>
            <p:ph type="ftr" sz="quarter" idx="2"/>
          </p:nvPr>
        </p:nvSpPr>
        <p:spPr>
          <a:xfrm>
            <a:off x="0" y="8830659"/>
            <a:ext cx="3038145" cy="464205"/>
          </a:xfrm>
          <a:prstGeom prst="rect">
            <a:avLst/>
          </a:prstGeom>
        </p:spPr>
        <p:txBody>
          <a:bodyPr vert="horz" lIns="93172" tIns="46586" rIns="93172" bIns="46586" rtlCol="0" anchor="b"/>
          <a:lstStyle>
            <a:lvl1pPr algn="l" fontAlgn="auto">
              <a:spcBef>
                <a:spcPts val="0"/>
              </a:spcBef>
              <a:spcAft>
                <a:spcPts val="0"/>
              </a:spcAft>
              <a:defRPr sz="13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wrap="square" lIns="93172" tIns="46586" rIns="93172" bIns="46586" numCol="1" anchor="b" anchorCtr="0" compatLnSpc="1">
            <a:prstTxWarp prst="textNoShape">
              <a:avLst/>
            </a:prstTxWarp>
          </a:bodyPr>
          <a:lstStyle>
            <a:lvl1pPr algn="r">
              <a:defRPr sz="1300"/>
            </a:lvl1pPr>
          </a:lstStyle>
          <a:p>
            <a:pPr>
              <a:defRPr/>
            </a:pPr>
            <a:fld id="{4ED333B5-C725-424E-A89C-5A04BB7DF6A0}" type="slidenum">
              <a:rPr lang="en-US" altLang="en-US"/>
              <a:pPr>
                <a:defRPr/>
              </a:pPr>
              <a:t>‹#›</a:t>
            </a:fld>
            <a:endParaRPr lang="en-US" altLang="en-US" dirty="0"/>
          </a:p>
        </p:txBody>
      </p:sp>
    </p:spTree>
    <p:extLst>
      <p:ext uri="{BB962C8B-B14F-4D97-AF65-F5344CB8AC3E}">
        <p14:creationId xmlns:p14="http://schemas.microsoft.com/office/powerpoint/2010/main" val="17565499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93172" tIns="46586" rIns="93172" bIns="46586" rtlCol="0"/>
          <a:lstStyle>
            <a:lvl1pPr algn="l" fontAlgn="auto">
              <a:spcBef>
                <a:spcPts val="0"/>
              </a:spcBef>
              <a:spcAft>
                <a:spcPts val="0"/>
              </a:spcAft>
              <a:defRPr sz="1300">
                <a:latin typeface="+mn-lt"/>
                <a:ea typeface="+mn-ea"/>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wrap="square" lIns="93172" tIns="46586" rIns="93172" bIns="46586" numCol="1" anchor="t" anchorCtr="0" compatLnSpc="1">
            <a:prstTxWarp prst="textNoShape">
              <a:avLst/>
            </a:prstTxWarp>
          </a:bodyPr>
          <a:lstStyle>
            <a:lvl1pPr algn="r">
              <a:defRPr sz="1300"/>
            </a:lvl1pPr>
          </a:lstStyle>
          <a:p>
            <a:pPr>
              <a:defRPr/>
            </a:pPr>
            <a:fld id="{6CAE9BD2-79B3-429C-AF39-2C2D06311C66}" type="datetimeFigureOut">
              <a:rPr lang="en-US" altLang="en-US"/>
              <a:pPr>
                <a:defRPr/>
              </a:pPr>
              <a:t>11/13/19</a:t>
            </a:fld>
            <a:endParaRPr lang="en-US" alt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93172" tIns="46586" rIns="93172" bIns="465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93172" tIns="46586" rIns="93172" bIns="46586" rtlCol="0" anchor="b"/>
          <a:lstStyle>
            <a:lvl1pPr algn="l" fontAlgn="auto">
              <a:spcBef>
                <a:spcPts val="0"/>
              </a:spcBef>
              <a:spcAft>
                <a:spcPts val="0"/>
              </a:spcAft>
              <a:defRPr sz="13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wrap="square" lIns="93172" tIns="46586" rIns="93172" bIns="46586" numCol="1" anchor="b" anchorCtr="0" compatLnSpc="1">
            <a:prstTxWarp prst="textNoShape">
              <a:avLst/>
            </a:prstTxWarp>
          </a:bodyPr>
          <a:lstStyle>
            <a:lvl1pPr algn="r">
              <a:defRPr sz="1300"/>
            </a:lvl1pPr>
          </a:lstStyle>
          <a:p>
            <a:pPr>
              <a:defRPr/>
            </a:pPr>
            <a:fld id="{4CD0E8C1-AEFF-413B-A610-8D9B10308924}" type="slidenum">
              <a:rPr lang="en-US" altLang="en-US"/>
              <a:pPr>
                <a:defRPr/>
              </a:pPr>
              <a:t>‹#›</a:t>
            </a:fld>
            <a:endParaRPr lang="en-US" altLang="en-US" dirty="0"/>
          </a:p>
        </p:txBody>
      </p:sp>
    </p:spTree>
    <p:extLst>
      <p:ext uri="{BB962C8B-B14F-4D97-AF65-F5344CB8AC3E}">
        <p14:creationId xmlns:p14="http://schemas.microsoft.com/office/powerpoint/2010/main" val="323149903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=Jis6NlZMV2c</a:t>
            </a:r>
          </a:p>
          <a:p>
            <a:endParaRPr lang="en-US" dirty="0"/>
          </a:p>
        </p:txBody>
      </p:sp>
      <p:sp>
        <p:nvSpPr>
          <p:cNvPr id="4" name="Slide Number Placeholder 3"/>
          <p:cNvSpPr>
            <a:spLocks noGrp="1"/>
          </p:cNvSpPr>
          <p:nvPr>
            <p:ph type="sldNum" sz="quarter" idx="10"/>
          </p:nvPr>
        </p:nvSpPr>
        <p:spPr/>
        <p:txBody>
          <a:bodyPr/>
          <a:lstStyle/>
          <a:p>
            <a:pPr>
              <a:defRPr/>
            </a:pPr>
            <a:fld id="{4CD0E8C1-AEFF-413B-A610-8D9B10308924}" type="slidenum">
              <a:rPr lang="en-US" altLang="en-US" smtClean="0"/>
              <a:pPr>
                <a:defRPr/>
              </a:pPr>
              <a:t>16</a:t>
            </a:fld>
            <a:endParaRPr lang="en-US" altLang="en-US" dirty="0"/>
          </a:p>
        </p:txBody>
      </p:sp>
    </p:spTree>
    <p:extLst>
      <p:ext uri="{BB962C8B-B14F-4D97-AF65-F5344CB8AC3E}">
        <p14:creationId xmlns:p14="http://schemas.microsoft.com/office/powerpoint/2010/main" val="324949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D0E8C1-AEFF-413B-A610-8D9B10308924}" type="slidenum">
              <a:rPr lang="en-US" altLang="en-US" smtClean="0"/>
              <a:pPr>
                <a:defRPr/>
              </a:pPr>
              <a:t>18</a:t>
            </a:fld>
            <a:endParaRPr lang="en-US" altLang="en-US" dirty="0"/>
          </a:p>
        </p:txBody>
      </p:sp>
    </p:spTree>
    <p:extLst>
      <p:ext uri="{BB962C8B-B14F-4D97-AF65-F5344CB8AC3E}">
        <p14:creationId xmlns:p14="http://schemas.microsoft.com/office/powerpoint/2010/main" val="185913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16130" indent="-275434" eaLnBrk="0" hangingPunct="0">
              <a:spcBef>
                <a:spcPct val="30000"/>
              </a:spcBef>
              <a:defRPr sz="1200">
                <a:solidFill>
                  <a:schemeClr val="tx1"/>
                </a:solidFill>
                <a:latin typeface="Calibri" pitchFamily="34" charset="0"/>
                <a:ea typeface="MS PGothic" pitchFamily="34" charset="-128"/>
              </a:defRPr>
            </a:lvl2pPr>
            <a:lvl3pPr marL="1101738" indent="-220348" eaLnBrk="0" hangingPunct="0">
              <a:spcBef>
                <a:spcPct val="30000"/>
              </a:spcBef>
              <a:defRPr sz="1200">
                <a:solidFill>
                  <a:schemeClr val="tx1"/>
                </a:solidFill>
                <a:latin typeface="Calibri" pitchFamily="34" charset="0"/>
                <a:ea typeface="MS PGothic" pitchFamily="34" charset="-128"/>
              </a:defRPr>
            </a:lvl3pPr>
            <a:lvl4pPr marL="1542433" indent="-220348" eaLnBrk="0" hangingPunct="0">
              <a:spcBef>
                <a:spcPct val="30000"/>
              </a:spcBef>
              <a:defRPr sz="1200">
                <a:solidFill>
                  <a:schemeClr val="tx1"/>
                </a:solidFill>
                <a:latin typeface="Calibri" pitchFamily="34" charset="0"/>
                <a:ea typeface="MS PGothic" pitchFamily="34" charset="-128"/>
              </a:defRPr>
            </a:lvl4pPr>
            <a:lvl5pPr marL="1983128" indent="-220348" eaLnBrk="0" hangingPunct="0">
              <a:spcBef>
                <a:spcPct val="30000"/>
              </a:spcBef>
              <a:defRPr sz="1200">
                <a:solidFill>
                  <a:schemeClr val="tx1"/>
                </a:solidFill>
                <a:latin typeface="Calibri" pitchFamily="34" charset="0"/>
                <a:ea typeface="MS PGothic" pitchFamily="34" charset="-128"/>
              </a:defRPr>
            </a:lvl5pPr>
            <a:lvl6pPr marL="2423823" indent="-220348" defTabSz="440695" eaLnBrk="0" fontAlgn="base" hangingPunct="0">
              <a:spcBef>
                <a:spcPct val="30000"/>
              </a:spcBef>
              <a:spcAft>
                <a:spcPct val="0"/>
              </a:spcAft>
              <a:defRPr sz="1200">
                <a:solidFill>
                  <a:schemeClr val="tx1"/>
                </a:solidFill>
                <a:latin typeface="Calibri" pitchFamily="34" charset="0"/>
                <a:ea typeface="MS PGothic" pitchFamily="34" charset="-128"/>
              </a:defRPr>
            </a:lvl6pPr>
            <a:lvl7pPr marL="2864518" indent="-220348" defTabSz="44069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05213" indent="-220348" defTabSz="44069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745908" indent="-220348" defTabSz="44069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F58D823-056B-49A9-B3B0-459292FDC613}" type="slidenum">
              <a:rPr lang="en-US" altLang="en-US" sz="1300"/>
              <a:pPr eaLnBrk="1" hangingPunct="1">
                <a:spcBef>
                  <a:spcPct val="0"/>
                </a:spcBef>
              </a:pPr>
              <a:t>24</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p:cNvSpPr/>
          <p:nvPr userDrawn="1"/>
        </p:nvSpPr>
        <p:spPr>
          <a:xfrm>
            <a:off x="234950" y="227013"/>
            <a:ext cx="6178550" cy="6397625"/>
          </a:xfrm>
          <a:prstGeom prst="rect">
            <a:avLst/>
          </a:prstGeom>
          <a:solidFill>
            <a:srgbClr val="1B2C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2" descr="S:\secretary\communications\Logo Library\DHHR Bureau logos\DHHR_2013_BPH_Version3.jpg"/>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86600" y="5305425"/>
            <a:ext cx="1597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725"/>
            <a:ext cx="5334000" cy="600075"/>
          </a:xfrm>
        </p:spPr>
        <p:txBody>
          <a:bodyPr lIns="0" tIns="0" rIns="0" bIns="0" anchor="t">
            <a:noAutofit/>
          </a:bodyPr>
          <a:lstStyle>
            <a:lvl1pPr>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4000"/>
              </a:lnSpc>
              <a:spcBef>
                <a:spcPts val="0"/>
              </a:spcBef>
              <a:buNone/>
              <a:defRPr sz="3600" b="0" i="0"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58"/>
            <a:ext cx="1447800" cy="960091"/>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2" name="Picture Placeholder 21"/>
          <p:cNvSpPr>
            <a:spLocks noGrp="1"/>
          </p:cNvSpPr>
          <p:nvPr>
            <p:ph type="pic" sz="quarter" idx="14"/>
          </p:nvPr>
        </p:nvSpPr>
        <p:spPr>
          <a:xfrm>
            <a:off x="7950200" y="227359"/>
            <a:ext cx="965200" cy="96009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4" name="Picture Placeholder 23"/>
          <p:cNvSpPr>
            <a:spLocks noGrp="1"/>
          </p:cNvSpPr>
          <p:nvPr>
            <p:ph type="pic" sz="quarter" idx="15"/>
          </p:nvPr>
        </p:nvSpPr>
        <p:spPr>
          <a:xfrm>
            <a:off x="6457949" y="1227666"/>
            <a:ext cx="2457451" cy="231140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10" name="Footer Placeholder 9"/>
          <p:cNvSpPr>
            <a:spLocks noGrp="1"/>
          </p:cNvSpPr>
          <p:nvPr>
            <p:ph type="ftr" sz="quarter" idx="17"/>
          </p:nvPr>
        </p:nvSpPr>
        <p:spPr>
          <a:xfrm>
            <a:off x="673100" y="5672138"/>
            <a:ext cx="5334000" cy="365125"/>
          </a:xfrm>
        </p:spPr>
        <p:txBody>
          <a:bodyPr lIns="0" tIns="0" rIns="0" bIns="0" anchor="t" anchorCtr="0"/>
          <a:lstStyle>
            <a:lvl1pPr algn="ctr">
              <a:defRPr sz="1600">
                <a:solidFill>
                  <a:schemeClr val="bg1"/>
                </a:solidFill>
              </a:defRPr>
            </a:lvl1pPr>
          </a:lstStyle>
          <a:p>
            <a:pPr>
              <a:defRPr/>
            </a:pPr>
            <a:r>
              <a:rPr lang="en-US"/>
              <a:t>Presenter's Name, Title, Date, and Location</a:t>
            </a:r>
          </a:p>
          <a:p>
            <a:pPr>
              <a:defRPr/>
            </a:pPr>
            <a:endParaRPr lang="en-US"/>
          </a:p>
        </p:txBody>
      </p:sp>
    </p:spTree>
    <p:extLst>
      <p:ext uri="{BB962C8B-B14F-4D97-AF65-F5344CB8AC3E}">
        <p14:creationId xmlns:p14="http://schemas.microsoft.com/office/powerpoint/2010/main" val="232782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234950" y="223838"/>
            <a:ext cx="7594600" cy="511175"/>
          </a:xfrm>
          <a:prstGeom prst="rect">
            <a:avLst/>
          </a:prstGeom>
          <a:solidFill>
            <a:srgbClr val="9593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2" descr="S:\secretary\communications\Logo Library\DHHR Bureau logos\DHHR_2013_BPH_Version3.jpg"/>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896225" y="188913"/>
            <a:ext cx="1012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5190" y="230188"/>
            <a:ext cx="7568960" cy="461111"/>
          </a:xfrm>
        </p:spPr>
        <p:txBody>
          <a:bodyPr lIns="0" tIns="0" rIns="0" bIns="0">
            <a:noAutofit/>
          </a:bodyPr>
          <a:lstStyle>
            <a:lvl1pPr algn="ctr">
              <a:defRPr sz="32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2400" b="1" cap="none"/>
            </a:lvl1pPr>
            <a:lvl2pPr marL="0" indent="0">
              <a:buFontTx/>
              <a:buNone/>
              <a:defRPr sz="2400"/>
            </a:lvl2pPr>
            <a:lvl3pPr marL="228600" indent="-228600">
              <a:buSzPct val="100000"/>
              <a:buFont typeface="Wingdings" charset="2"/>
              <a:buChar char="§"/>
              <a:tabLst/>
              <a:defRPr sz="2400"/>
            </a:lvl3pPr>
            <a:lvl4pPr marL="457200" indent="-228600">
              <a:buFont typeface="Wingdings" charset="2"/>
              <a:buChar char="§"/>
              <a:defRPr sz="2400"/>
            </a:lvl4pPr>
            <a:lvl5pPr marL="628650" indent="-228600">
              <a:buFont typeface="Wingdings" charset="2"/>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1000">
                <a:solidFill>
                  <a:schemeClr val="tx1"/>
                </a:solidFill>
              </a:defRPr>
            </a:lvl1pPr>
          </a:lstStyle>
          <a:p>
            <a:pPr>
              <a:defRPr/>
            </a:pPr>
            <a:fld id="{B4681656-5763-4803-8D31-C909DA8EF83B}" type="slidenum">
              <a:rPr lang="en-US" altLang="en-US"/>
              <a:pPr>
                <a:defRPr/>
              </a:pPr>
              <a:t>‹#›</a:t>
            </a:fld>
            <a:endParaRPr lang="en-US" altLang="en-US" dirty="0"/>
          </a:p>
        </p:txBody>
      </p:sp>
    </p:spTree>
    <p:extLst>
      <p:ext uri="{BB962C8B-B14F-4D97-AF65-F5344CB8AC3E}">
        <p14:creationId xmlns:p14="http://schemas.microsoft.com/office/powerpoint/2010/main" val="110018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Rectangle 7"/>
          <p:cNvSpPr/>
          <p:nvPr userDrawn="1"/>
        </p:nvSpPr>
        <p:spPr>
          <a:xfrm>
            <a:off x="234950" y="227013"/>
            <a:ext cx="6178550" cy="6397625"/>
          </a:xfrm>
          <a:prstGeom prst="rect">
            <a:avLst/>
          </a:prstGeom>
          <a:solidFill>
            <a:srgbClr val="8DB8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2" descr="S:\secretary\communications\Logo Library\DHHR Bureau logos\DHHR_2013_BPH_Version3.jpg"/>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86600" y="5305425"/>
            <a:ext cx="1597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725"/>
            <a:ext cx="5334000" cy="600075"/>
          </a:xfrm>
        </p:spPr>
        <p:txBody>
          <a:bodyPr lIns="0" tIns="0" rIns="0" bIns="0" anchor="t">
            <a:noAutofit/>
          </a:bodyPr>
          <a:lstStyle>
            <a:lvl1pP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4000"/>
              </a:lnSpc>
              <a:spcBef>
                <a:spcPts val="0"/>
              </a:spcBef>
              <a:buNone/>
              <a:defRPr sz="44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58"/>
            <a:ext cx="1447800" cy="960091"/>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2" name="Picture Placeholder 21"/>
          <p:cNvSpPr>
            <a:spLocks noGrp="1"/>
          </p:cNvSpPr>
          <p:nvPr>
            <p:ph type="pic" sz="quarter" idx="14"/>
          </p:nvPr>
        </p:nvSpPr>
        <p:spPr>
          <a:xfrm>
            <a:off x="7950200" y="227359"/>
            <a:ext cx="965200" cy="96009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4" name="Picture Placeholder 23"/>
          <p:cNvSpPr>
            <a:spLocks noGrp="1"/>
          </p:cNvSpPr>
          <p:nvPr>
            <p:ph type="pic" sz="quarter" idx="15"/>
          </p:nvPr>
        </p:nvSpPr>
        <p:spPr>
          <a:xfrm>
            <a:off x="6457949" y="1227666"/>
            <a:ext cx="2457451" cy="231140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10" name="Footer Placeholder 9"/>
          <p:cNvSpPr>
            <a:spLocks noGrp="1"/>
          </p:cNvSpPr>
          <p:nvPr>
            <p:ph type="ftr" sz="quarter" idx="17"/>
          </p:nvPr>
        </p:nvSpPr>
        <p:spPr>
          <a:xfrm>
            <a:off x="673100" y="5672138"/>
            <a:ext cx="5334000" cy="365125"/>
          </a:xfrm>
        </p:spPr>
        <p:txBody>
          <a:bodyPr lIns="0" tIns="0" rIns="0" bIns="0" anchor="t" anchorCtr="0"/>
          <a:lstStyle>
            <a:lvl1pPr algn="ctr">
              <a:defRPr sz="1600">
                <a:solidFill>
                  <a:schemeClr val="bg1"/>
                </a:solidFill>
              </a:defRPr>
            </a:lvl1pPr>
          </a:lstStyle>
          <a:p>
            <a:pPr>
              <a:defRPr/>
            </a:pPr>
            <a:r>
              <a:rPr lang="en-US"/>
              <a:t>Presenter's Name, Title, Date, and Location</a:t>
            </a:r>
          </a:p>
          <a:p>
            <a:pPr>
              <a:defRPr/>
            </a:pPr>
            <a:endParaRPr lang="en-US"/>
          </a:p>
        </p:txBody>
      </p:sp>
    </p:spTree>
    <p:extLst>
      <p:ext uri="{BB962C8B-B14F-4D97-AF65-F5344CB8AC3E}">
        <p14:creationId xmlns:p14="http://schemas.microsoft.com/office/powerpoint/2010/main" val="657429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234950" y="223838"/>
            <a:ext cx="7594600" cy="511175"/>
          </a:xfrm>
          <a:prstGeom prst="rect">
            <a:avLst/>
          </a:prstGeom>
          <a:solidFill>
            <a:srgbClr val="8BB8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2" descr="S:\secretary\communications\Logo Library\DHHR Bureau logos\DHHR_2013_BPH_Version3.jpg"/>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24800" y="188913"/>
            <a:ext cx="1012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5190" y="230188"/>
            <a:ext cx="7568960" cy="461111"/>
          </a:xfrm>
        </p:spPr>
        <p:txBody>
          <a:bodyPr lIns="0" tIns="0" rIns="0" bIns="0">
            <a:noAutofit/>
          </a:bodyPr>
          <a:lstStyle>
            <a:lvl1pPr algn="ctr">
              <a:defRPr sz="32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2400" b="1" cap="none"/>
            </a:lvl1pPr>
            <a:lvl2pPr marL="0" indent="0">
              <a:buFontTx/>
              <a:buNone/>
              <a:defRPr sz="2400"/>
            </a:lvl2pPr>
            <a:lvl3pPr marL="228600" indent="-228600">
              <a:buSzPct val="100000"/>
              <a:buFont typeface="Wingdings" charset="2"/>
              <a:buChar char="§"/>
              <a:tabLst/>
              <a:defRPr sz="2400"/>
            </a:lvl3pPr>
            <a:lvl4pPr marL="457200" indent="-228600">
              <a:buFont typeface="Wingdings" charset="2"/>
              <a:buChar char="§"/>
              <a:defRPr sz="2400"/>
            </a:lvl4pPr>
            <a:lvl5pPr marL="628650" indent="-228600">
              <a:buFont typeface="Wingdings" charset="2"/>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1000">
                <a:solidFill>
                  <a:schemeClr val="tx1"/>
                </a:solidFill>
              </a:defRPr>
            </a:lvl1pPr>
          </a:lstStyle>
          <a:p>
            <a:pPr>
              <a:defRPr/>
            </a:pPr>
            <a:fld id="{1CE1B437-CABA-43C6-B8B0-0EC3C83D3332}" type="slidenum">
              <a:rPr lang="en-US" altLang="en-US"/>
              <a:pPr>
                <a:defRPr/>
              </a:pPr>
              <a:t>‹#›</a:t>
            </a:fld>
            <a:endParaRPr lang="en-US" altLang="en-US" dirty="0"/>
          </a:p>
        </p:txBody>
      </p:sp>
    </p:spTree>
    <p:extLst>
      <p:ext uri="{BB962C8B-B14F-4D97-AF65-F5344CB8AC3E}">
        <p14:creationId xmlns:p14="http://schemas.microsoft.com/office/powerpoint/2010/main" val="360154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234950" y="223838"/>
            <a:ext cx="7594600" cy="511175"/>
          </a:xfrm>
          <a:prstGeom prst="rect">
            <a:avLst/>
          </a:prstGeom>
          <a:solidFill>
            <a:srgbClr val="002F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2" descr="S:\secretary\communications\Logo Library\DHHR Bureau logos\DHHR_2013_BPH_Version3.jpg"/>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34325" y="195263"/>
            <a:ext cx="1012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5191" y="230188"/>
            <a:ext cx="7594358" cy="461111"/>
          </a:xfrm>
        </p:spPr>
        <p:txBody>
          <a:bodyPr lIns="0" tIns="0" rIns="0" bIns="0">
            <a:noAutofit/>
          </a:bodyPr>
          <a:lstStyle>
            <a:lvl1pPr algn="ctr">
              <a:defRPr sz="32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2400" b="1" cap="none"/>
            </a:lvl1pPr>
            <a:lvl2pPr marL="0" indent="0">
              <a:buFontTx/>
              <a:buNone/>
              <a:defRPr sz="2400"/>
            </a:lvl2pPr>
            <a:lvl3pPr marL="228600" indent="-228600">
              <a:buSzPct val="100000"/>
              <a:buFont typeface="Wingdings" charset="2"/>
              <a:buChar char="§"/>
              <a:tabLst/>
              <a:defRPr sz="2400"/>
            </a:lvl3pPr>
            <a:lvl4pPr marL="457200" indent="-228600">
              <a:buFont typeface="Wingdings" charset="2"/>
              <a:buChar char="§"/>
              <a:defRPr sz="2400"/>
            </a:lvl4pPr>
            <a:lvl5pPr marL="628650" indent="-228600">
              <a:buFont typeface="Wingdings" charset="2"/>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1000">
                <a:solidFill>
                  <a:schemeClr val="tx1"/>
                </a:solidFill>
              </a:defRPr>
            </a:lvl1pPr>
          </a:lstStyle>
          <a:p>
            <a:pPr>
              <a:defRPr/>
            </a:pPr>
            <a:fld id="{C4FEF15C-459B-4444-A377-C289E70F3F76}" type="slidenum">
              <a:rPr lang="en-US" altLang="en-US"/>
              <a:pPr>
                <a:defRPr/>
              </a:pPr>
              <a:t>‹#›</a:t>
            </a:fld>
            <a:endParaRPr lang="en-US" altLang="en-US" dirty="0"/>
          </a:p>
        </p:txBody>
      </p:sp>
    </p:spTree>
    <p:extLst>
      <p:ext uri="{BB962C8B-B14F-4D97-AF65-F5344CB8AC3E}">
        <p14:creationId xmlns:p14="http://schemas.microsoft.com/office/powerpoint/2010/main" val="30423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234950" y="227013"/>
            <a:ext cx="6178550" cy="6397625"/>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2" descr="S:\secretary\communications\Logo Library\DHHR Bureau logos\DHHR_2013_BPH_Version3.jpg"/>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86600" y="5305425"/>
            <a:ext cx="1597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725"/>
            <a:ext cx="5334000" cy="600075"/>
          </a:xfrm>
        </p:spPr>
        <p:txBody>
          <a:bodyPr lIns="0" tIns="0" rIns="0" bIns="0" anchor="t">
            <a:noAutofit/>
          </a:bodyPr>
          <a:lstStyle>
            <a:lvl1pP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4000"/>
              </a:lnSpc>
              <a:spcBef>
                <a:spcPts val="0"/>
              </a:spcBef>
              <a:buNone/>
              <a:defRPr sz="44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58"/>
            <a:ext cx="1447800" cy="960091"/>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2" name="Picture Placeholder 21"/>
          <p:cNvSpPr>
            <a:spLocks noGrp="1"/>
          </p:cNvSpPr>
          <p:nvPr>
            <p:ph type="pic" sz="quarter" idx="14"/>
          </p:nvPr>
        </p:nvSpPr>
        <p:spPr>
          <a:xfrm>
            <a:off x="7950200" y="227359"/>
            <a:ext cx="965200" cy="96009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4" name="Picture Placeholder 23"/>
          <p:cNvSpPr>
            <a:spLocks noGrp="1"/>
          </p:cNvSpPr>
          <p:nvPr>
            <p:ph type="pic" sz="quarter" idx="15"/>
          </p:nvPr>
        </p:nvSpPr>
        <p:spPr>
          <a:xfrm>
            <a:off x="6457949" y="1227666"/>
            <a:ext cx="2457451" cy="231140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10" name="Footer Placeholder 9"/>
          <p:cNvSpPr>
            <a:spLocks noGrp="1"/>
          </p:cNvSpPr>
          <p:nvPr>
            <p:ph type="ftr" sz="quarter" idx="17"/>
          </p:nvPr>
        </p:nvSpPr>
        <p:spPr>
          <a:xfrm>
            <a:off x="673100" y="5672138"/>
            <a:ext cx="5334000" cy="365125"/>
          </a:xfrm>
        </p:spPr>
        <p:txBody>
          <a:bodyPr lIns="0" tIns="0" rIns="0" bIns="0" anchor="t" anchorCtr="0"/>
          <a:lstStyle>
            <a:lvl1pPr algn="ctr">
              <a:defRPr sz="1600">
                <a:solidFill>
                  <a:schemeClr val="bg1"/>
                </a:solidFill>
              </a:defRPr>
            </a:lvl1pPr>
          </a:lstStyle>
          <a:p>
            <a:pPr>
              <a:defRPr/>
            </a:pPr>
            <a:r>
              <a:rPr lang="en-US"/>
              <a:t>Presenter's Name, Title, Date, and Location</a:t>
            </a:r>
          </a:p>
          <a:p>
            <a:pPr>
              <a:defRPr/>
            </a:pPr>
            <a:endParaRPr lang="en-US"/>
          </a:p>
        </p:txBody>
      </p:sp>
    </p:spTree>
    <p:extLst>
      <p:ext uri="{BB962C8B-B14F-4D97-AF65-F5344CB8AC3E}">
        <p14:creationId xmlns:p14="http://schemas.microsoft.com/office/powerpoint/2010/main" val="323488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2" descr="S:\secretary\communications\Logo Library\DHHR Bureau logos\DHHR_2013_BPH_Version3.jpg"/>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829550" y="188913"/>
            <a:ext cx="1012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5190" y="230188"/>
            <a:ext cx="7568960" cy="461111"/>
          </a:xfrm>
          <a:solidFill>
            <a:srgbClr val="1B2C69"/>
          </a:solidFill>
          <a:ln>
            <a:noFill/>
          </a:ln>
        </p:spPr>
        <p:txBody>
          <a:bodyPr lIns="0" tIns="0" rIns="0" bIns="0">
            <a:noAutofit/>
          </a:bodyPr>
          <a:lstStyle>
            <a:lvl1pPr algn="ctr">
              <a:defRPr sz="32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2400" b="1" cap="none"/>
            </a:lvl1pPr>
            <a:lvl2pPr marL="0" indent="0">
              <a:buFontTx/>
              <a:buNone/>
              <a:defRPr sz="2400"/>
            </a:lvl2pPr>
            <a:lvl3pPr marL="228600" indent="-228600">
              <a:buSzPct val="100000"/>
              <a:buFont typeface="Wingdings" charset="2"/>
              <a:buChar char="§"/>
              <a:tabLst/>
              <a:defRPr sz="2400"/>
            </a:lvl3pPr>
            <a:lvl4pPr marL="457200" indent="-228600">
              <a:buFont typeface="Wingdings" charset="2"/>
              <a:buChar char="§"/>
              <a:defRPr sz="2400"/>
            </a:lvl4pPr>
            <a:lvl5pPr marL="628650" indent="-228600">
              <a:buFont typeface="Wingdings" charset="2"/>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8337550" y="6356350"/>
            <a:ext cx="349250" cy="171450"/>
          </a:xfrm>
        </p:spPr>
        <p:txBody>
          <a:bodyPr lIns="0" tIns="0" rIns="0" bIns="0" anchor="t"/>
          <a:lstStyle>
            <a:lvl1pPr>
              <a:defRPr sz="1000">
                <a:solidFill>
                  <a:schemeClr val="tx1"/>
                </a:solidFill>
              </a:defRPr>
            </a:lvl1pPr>
          </a:lstStyle>
          <a:p>
            <a:pPr>
              <a:defRPr/>
            </a:pPr>
            <a:fld id="{1E768385-82A9-4419-979B-BEFFE1C4693D}" type="slidenum">
              <a:rPr lang="en-US" altLang="en-US"/>
              <a:pPr>
                <a:defRPr/>
              </a:pPr>
              <a:t>‹#›</a:t>
            </a:fld>
            <a:endParaRPr lang="en-US" altLang="en-US" dirty="0"/>
          </a:p>
        </p:txBody>
      </p:sp>
    </p:spTree>
    <p:extLst>
      <p:ext uri="{BB962C8B-B14F-4D97-AF65-F5344CB8AC3E}">
        <p14:creationId xmlns:p14="http://schemas.microsoft.com/office/powerpoint/2010/main" val="41123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Rectangle 7"/>
          <p:cNvSpPr/>
          <p:nvPr userDrawn="1"/>
        </p:nvSpPr>
        <p:spPr>
          <a:xfrm>
            <a:off x="234950" y="227013"/>
            <a:ext cx="6178550" cy="6397625"/>
          </a:xfrm>
          <a:prstGeom prst="rect">
            <a:avLst/>
          </a:prstGeom>
          <a:solidFill>
            <a:srgbClr val="D984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2" descr="S:\secretary\communications\Logo Library\DHHR Bureau logos\DHHR_2013_BPH_Version3.jpg"/>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86600" y="5305425"/>
            <a:ext cx="1597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725"/>
            <a:ext cx="5334000" cy="600075"/>
          </a:xfrm>
        </p:spPr>
        <p:txBody>
          <a:bodyPr lIns="0" tIns="0" rIns="0" bIns="0" anchor="t">
            <a:noAutofit/>
          </a:bodyPr>
          <a:lstStyle>
            <a:lvl1pP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4000"/>
              </a:lnSpc>
              <a:spcBef>
                <a:spcPts val="0"/>
              </a:spcBef>
              <a:buNone/>
              <a:defRPr sz="44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58"/>
            <a:ext cx="1447800" cy="960091"/>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2" name="Picture Placeholder 21"/>
          <p:cNvSpPr>
            <a:spLocks noGrp="1"/>
          </p:cNvSpPr>
          <p:nvPr>
            <p:ph type="pic" sz="quarter" idx="14"/>
          </p:nvPr>
        </p:nvSpPr>
        <p:spPr>
          <a:xfrm>
            <a:off x="7950200" y="227359"/>
            <a:ext cx="965200" cy="96009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4" name="Picture Placeholder 23"/>
          <p:cNvSpPr>
            <a:spLocks noGrp="1"/>
          </p:cNvSpPr>
          <p:nvPr>
            <p:ph type="pic" sz="quarter" idx="15"/>
          </p:nvPr>
        </p:nvSpPr>
        <p:spPr>
          <a:xfrm>
            <a:off x="6457949" y="1227666"/>
            <a:ext cx="2457451" cy="231140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10" name="Footer Placeholder 9"/>
          <p:cNvSpPr>
            <a:spLocks noGrp="1"/>
          </p:cNvSpPr>
          <p:nvPr>
            <p:ph type="ftr" sz="quarter" idx="17"/>
          </p:nvPr>
        </p:nvSpPr>
        <p:spPr>
          <a:xfrm>
            <a:off x="673100" y="5672138"/>
            <a:ext cx="5334000" cy="365125"/>
          </a:xfrm>
        </p:spPr>
        <p:txBody>
          <a:bodyPr lIns="0" tIns="0" rIns="0" bIns="0" anchor="t" anchorCtr="0"/>
          <a:lstStyle>
            <a:lvl1pPr algn="ctr">
              <a:defRPr sz="1600">
                <a:solidFill>
                  <a:schemeClr val="bg1"/>
                </a:solidFill>
              </a:defRPr>
            </a:lvl1pPr>
          </a:lstStyle>
          <a:p>
            <a:pPr>
              <a:defRPr/>
            </a:pPr>
            <a:r>
              <a:rPr lang="en-US"/>
              <a:t>Presenter's Name, Title, Date, and Location</a:t>
            </a:r>
          </a:p>
          <a:p>
            <a:pPr>
              <a:defRPr/>
            </a:pPr>
            <a:endParaRPr lang="en-US"/>
          </a:p>
        </p:txBody>
      </p:sp>
    </p:spTree>
    <p:extLst>
      <p:ext uri="{BB962C8B-B14F-4D97-AF65-F5344CB8AC3E}">
        <p14:creationId xmlns:p14="http://schemas.microsoft.com/office/powerpoint/2010/main" val="260681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234950" y="223838"/>
            <a:ext cx="7594600" cy="511175"/>
          </a:xfrm>
          <a:prstGeom prst="rect">
            <a:avLst/>
          </a:prstGeom>
          <a:solidFill>
            <a:srgbClr val="D984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2" descr="S:\secretary\communications\Logo Library\DHHR Bureau logos\DHHR_2013_BPH_Version3.jpg"/>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1950" y="188913"/>
            <a:ext cx="1012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5190" y="230188"/>
            <a:ext cx="7568960" cy="461111"/>
          </a:xfrm>
        </p:spPr>
        <p:txBody>
          <a:bodyPr lIns="0" tIns="0" rIns="0" bIns="0">
            <a:noAutofit/>
          </a:bodyPr>
          <a:lstStyle>
            <a:lvl1pPr algn="ctr">
              <a:defRPr sz="32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2400" b="1" cap="none"/>
            </a:lvl1pPr>
            <a:lvl2pPr marL="0" indent="0">
              <a:buFontTx/>
              <a:buNone/>
              <a:defRPr sz="2400"/>
            </a:lvl2pPr>
            <a:lvl3pPr marL="228600" indent="-228600">
              <a:buSzPct val="100000"/>
              <a:buFont typeface="Wingdings" charset="2"/>
              <a:buChar char="§"/>
              <a:tabLst/>
              <a:defRPr sz="2400"/>
            </a:lvl3pPr>
            <a:lvl4pPr marL="457200" indent="-228600">
              <a:buFont typeface="Wingdings" charset="2"/>
              <a:buChar char="§"/>
              <a:defRPr sz="2400"/>
            </a:lvl4pPr>
            <a:lvl5pPr marL="628650" indent="-228600">
              <a:buFont typeface="Wingdings" charset="2"/>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1000">
                <a:solidFill>
                  <a:schemeClr val="tx1"/>
                </a:solidFill>
              </a:defRPr>
            </a:lvl1pPr>
          </a:lstStyle>
          <a:p>
            <a:pPr>
              <a:defRPr/>
            </a:pPr>
            <a:fld id="{098E7008-10D8-4C03-BD76-DE84504A1A87}" type="slidenum">
              <a:rPr lang="en-US" altLang="en-US"/>
              <a:pPr>
                <a:defRPr/>
              </a:pPr>
              <a:t>‹#›</a:t>
            </a:fld>
            <a:endParaRPr lang="en-US" altLang="en-US" dirty="0"/>
          </a:p>
        </p:txBody>
      </p:sp>
    </p:spTree>
    <p:extLst>
      <p:ext uri="{BB962C8B-B14F-4D97-AF65-F5344CB8AC3E}">
        <p14:creationId xmlns:p14="http://schemas.microsoft.com/office/powerpoint/2010/main" val="263366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234950" y="227013"/>
            <a:ext cx="6178550" cy="6397625"/>
          </a:xfrm>
          <a:prstGeom prst="rect">
            <a:avLst/>
          </a:prstGeom>
          <a:solidFill>
            <a:srgbClr val="DBAA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2" descr="S:\secretary\communications\Logo Library\DHHR Bureau logos\DHHR_2013_BPH_Version3.jpg"/>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86600" y="5305425"/>
            <a:ext cx="1597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725"/>
            <a:ext cx="5334000" cy="600075"/>
          </a:xfrm>
        </p:spPr>
        <p:txBody>
          <a:bodyPr lIns="0" tIns="0" rIns="0" bIns="0" anchor="t">
            <a:noAutofit/>
          </a:bodyPr>
          <a:lstStyle>
            <a:lvl1pP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4000"/>
              </a:lnSpc>
              <a:spcBef>
                <a:spcPts val="0"/>
              </a:spcBef>
              <a:buNone/>
              <a:defRPr sz="44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58"/>
            <a:ext cx="1447800" cy="960091"/>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2" name="Picture Placeholder 21"/>
          <p:cNvSpPr>
            <a:spLocks noGrp="1"/>
          </p:cNvSpPr>
          <p:nvPr>
            <p:ph type="pic" sz="quarter" idx="14"/>
          </p:nvPr>
        </p:nvSpPr>
        <p:spPr>
          <a:xfrm>
            <a:off x="7950200" y="227359"/>
            <a:ext cx="965200" cy="96009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4" name="Picture Placeholder 23"/>
          <p:cNvSpPr>
            <a:spLocks noGrp="1"/>
          </p:cNvSpPr>
          <p:nvPr>
            <p:ph type="pic" sz="quarter" idx="15"/>
          </p:nvPr>
        </p:nvSpPr>
        <p:spPr>
          <a:xfrm>
            <a:off x="6457949" y="1227666"/>
            <a:ext cx="2457451" cy="231140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10" name="Footer Placeholder 9"/>
          <p:cNvSpPr>
            <a:spLocks noGrp="1"/>
          </p:cNvSpPr>
          <p:nvPr>
            <p:ph type="ftr" sz="quarter" idx="17"/>
          </p:nvPr>
        </p:nvSpPr>
        <p:spPr>
          <a:xfrm>
            <a:off x="673100" y="5672138"/>
            <a:ext cx="5334000" cy="365125"/>
          </a:xfrm>
        </p:spPr>
        <p:txBody>
          <a:bodyPr lIns="0" tIns="0" rIns="0" bIns="0" anchor="t" anchorCtr="0"/>
          <a:lstStyle>
            <a:lvl1pPr algn="ctr">
              <a:defRPr sz="1600">
                <a:solidFill>
                  <a:schemeClr val="bg1"/>
                </a:solidFill>
              </a:defRPr>
            </a:lvl1pPr>
          </a:lstStyle>
          <a:p>
            <a:pPr>
              <a:defRPr/>
            </a:pPr>
            <a:r>
              <a:rPr lang="en-US"/>
              <a:t>Presenter's Name, Title, Date, and Location</a:t>
            </a:r>
          </a:p>
          <a:p>
            <a:pPr>
              <a:defRPr/>
            </a:pPr>
            <a:endParaRPr lang="en-US"/>
          </a:p>
        </p:txBody>
      </p:sp>
    </p:spTree>
    <p:extLst>
      <p:ext uri="{BB962C8B-B14F-4D97-AF65-F5344CB8AC3E}">
        <p14:creationId xmlns:p14="http://schemas.microsoft.com/office/powerpoint/2010/main" val="168750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234950" y="223838"/>
            <a:ext cx="7594600" cy="511175"/>
          </a:xfrm>
          <a:prstGeom prst="rect">
            <a:avLst/>
          </a:prstGeom>
          <a:solidFill>
            <a:srgbClr val="DBAA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2" descr="S:\secretary\communications\Logo Library\DHHR Bureau logos\DHHR_2013_BPH_Version3.jpg"/>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24800" y="188913"/>
            <a:ext cx="1012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5190" y="230188"/>
            <a:ext cx="7568960" cy="461111"/>
          </a:xfrm>
        </p:spPr>
        <p:txBody>
          <a:bodyPr lIns="0" tIns="0" rIns="0" bIns="0">
            <a:noAutofit/>
          </a:bodyPr>
          <a:lstStyle>
            <a:lvl1pPr algn="ctr">
              <a:defRPr sz="32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2400" b="1" cap="none"/>
            </a:lvl1pPr>
            <a:lvl2pPr marL="0" indent="0">
              <a:buFontTx/>
              <a:buNone/>
              <a:defRPr sz="2400"/>
            </a:lvl2pPr>
            <a:lvl3pPr marL="228600" indent="-228600">
              <a:buSzPct val="100000"/>
              <a:buFont typeface="Wingdings" charset="2"/>
              <a:buChar char="§"/>
              <a:tabLst/>
              <a:defRPr sz="2400"/>
            </a:lvl3pPr>
            <a:lvl4pPr marL="457200" indent="-228600">
              <a:buFont typeface="Wingdings" charset="2"/>
              <a:buChar char="§"/>
              <a:defRPr sz="2400"/>
            </a:lvl4pPr>
            <a:lvl5pPr marL="628650" indent="-228600">
              <a:buFont typeface="Wingdings" charset="2"/>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1000">
                <a:solidFill>
                  <a:schemeClr val="tx1"/>
                </a:solidFill>
              </a:defRPr>
            </a:lvl1pPr>
          </a:lstStyle>
          <a:p>
            <a:pPr>
              <a:defRPr/>
            </a:pPr>
            <a:fld id="{0E220E8A-E021-434A-8140-B89D957395B1}" type="slidenum">
              <a:rPr lang="en-US" altLang="en-US"/>
              <a:pPr>
                <a:defRPr/>
              </a:pPr>
              <a:t>‹#›</a:t>
            </a:fld>
            <a:endParaRPr lang="en-US" altLang="en-US" dirty="0"/>
          </a:p>
        </p:txBody>
      </p:sp>
    </p:spTree>
    <p:extLst>
      <p:ext uri="{BB962C8B-B14F-4D97-AF65-F5344CB8AC3E}">
        <p14:creationId xmlns:p14="http://schemas.microsoft.com/office/powerpoint/2010/main" val="199148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7"/>
          <p:cNvSpPr/>
          <p:nvPr userDrawn="1"/>
        </p:nvSpPr>
        <p:spPr>
          <a:xfrm>
            <a:off x="234950" y="227013"/>
            <a:ext cx="6178550" cy="6397625"/>
          </a:xfrm>
          <a:prstGeom prst="rect">
            <a:avLst/>
          </a:prstGeom>
          <a:solidFill>
            <a:srgbClr val="94953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2" descr="S:\secretary\communications\Logo Library\DHHR Bureau logos\DHHR_2013_BPH_Version3.jpg"/>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86600" y="5305425"/>
            <a:ext cx="1597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725"/>
            <a:ext cx="5334000" cy="600075"/>
          </a:xfrm>
        </p:spPr>
        <p:txBody>
          <a:bodyPr lIns="0" tIns="0" rIns="0" bIns="0" anchor="t">
            <a:noAutofit/>
          </a:bodyPr>
          <a:lstStyle>
            <a:lvl1pP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4000"/>
              </a:lnSpc>
              <a:spcBef>
                <a:spcPts val="0"/>
              </a:spcBef>
              <a:buNone/>
              <a:defRPr sz="44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58"/>
            <a:ext cx="1447800" cy="960091"/>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2" name="Picture Placeholder 21"/>
          <p:cNvSpPr>
            <a:spLocks noGrp="1"/>
          </p:cNvSpPr>
          <p:nvPr>
            <p:ph type="pic" sz="quarter" idx="14"/>
          </p:nvPr>
        </p:nvSpPr>
        <p:spPr>
          <a:xfrm>
            <a:off x="7950200" y="227359"/>
            <a:ext cx="965200" cy="96009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4" name="Picture Placeholder 23"/>
          <p:cNvSpPr>
            <a:spLocks noGrp="1"/>
          </p:cNvSpPr>
          <p:nvPr>
            <p:ph type="pic" sz="quarter" idx="15"/>
          </p:nvPr>
        </p:nvSpPr>
        <p:spPr>
          <a:xfrm>
            <a:off x="6457949" y="1227666"/>
            <a:ext cx="2457451" cy="231140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1000" baseline="0"/>
            </a:lvl1pPr>
          </a:lstStyle>
          <a:p>
            <a:pPr lvl="0"/>
            <a:r>
              <a:rPr lang="en-US" noProof="0" dirty="0"/>
              <a:t>Drag picture to placeholder or click icon to add</a:t>
            </a:r>
          </a:p>
        </p:txBody>
      </p:sp>
      <p:sp>
        <p:nvSpPr>
          <p:cNvPr id="10" name="Footer Placeholder 9"/>
          <p:cNvSpPr>
            <a:spLocks noGrp="1"/>
          </p:cNvSpPr>
          <p:nvPr>
            <p:ph type="ftr" sz="quarter" idx="17"/>
          </p:nvPr>
        </p:nvSpPr>
        <p:spPr>
          <a:xfrm>
            <a:off x="673100" y="5672138"/>
            <a:ext cx="5334000" cy="365125"/>
          </a:xfrm>
        </p:spPr>
        <p:txBody>
          <a:bodyPr lIns="0" tIns="0" rIns="0" bIns="0" anchor="t" anchorCtr="0"/>
          <a:lstStyle>
            <a:lvl1pPr algn="ctr">
              <a:defRPr sz="1600">
                <a:solidFill>
                  <a:schemeClr val="bg1"/>
                </a:solidFill>
              </a:defRPr>
            </a:lvl1pPr>
          </a:lstStyle>
          <a:p>
            <a:pPr>
              <a:defRPr/>
            </a:pPr>
            <a:r>
              <a:rPr lang="en-US"/>
              <a:t>Presenter's Name, Title, Date, and Location</a:t>
            </a:r>
          </a:p>
          <a:p>
            <a:pPr>
              <a:defRPr/>
            </a:pPr>
            <a:endParaRPr lang="en-US"/>
          </a:p>
        </p:txBody>
      </p:sp>
    </p:spTree>
    <p:extLst>
      <p:ext uri="{BB962C8B-B14F-4D97-AF65-F5344CB8AC3E}">
        <p14:creationId xmlns:p14="http://schemas.microsoft.com/office/powerpoint/2010/main" val="4190828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EB63F97C-300D-40B5-8C7E-5ABD5262CAAA}" type="datetime1">
              <a:rPr lang="en-US" altLang="en-US"/>
              <a:pPr>
                <a:defRPr/>
              </a:pPr>
              <a:t>11/13/19</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241A8D98-56AD-48C8-ACA5-2A05F9E3B04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 id="2147484528" r:id="rId11"/>
    <p:sldLayoutId id="2147484529" r:id="rId12"/>
  </p:sldLayoutIdLst>
  <p:hf hdr="0" dt="0"/>
  <p:txStyles>
    <p:titleStyle>
      <a:lvl1pPr marL="114300" indent="-114300"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marL="114300" indent="-114300"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marL="114300" indent="-114300"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marL="114300" indent="-114300"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marL="114300" indent="-114300"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_ZO_MUGBE" TargetMode="Externa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BHNelucT728" TargetMode="External"/><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xa7X00_QKWk" TargetMode="Externa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703263" y="1412875"/>
            <a:ext cx="5334000" cy="1276350"/>
          </a:xfrm>
        </p:spPr>
        <p:txBody>
          <a:bodyPr/>
          <a:lstStyle/>
          <a:p>
            <a:pPr marL="0" indent="114300" eaLnBrk="1" hangingPunct="1"/>
            <a:r>
              <a:rPr lang="en-US" altLang="en-US" dirty="0"/>
              <a:t>Naloxone</a:t>
            </a:r>
          </a:p>
        </p:txBody>
      </p:sp>
      <p:sp>
        <p:nvSpPr>
          <p:cNvPr id="14339" name="Subtitle 2"/>
          <p:cNvSpPr>
            <a:spLocks noGrp="1"/>
          </p:cNvSpPr>
          <p:nvPr>
            <p:ph type="subTitle" idx="1"/>
          </p:nvPr>
        </p:nvSpPr>
        <p:spPr>
          <a:xfrm>
            <a:off x="388938" y="2604252"/>
            <a:ext cx="5921375" cy="2089150"/>
          </a:xfrm>
        </p:spPr>
        <p:txBody>
          <a:bodyPr/>
          <a:lstStyle/>
          <a:p>
            <a:pPr eaLnBrk="1" hangingPunct="1">
              <a:spcBef>
                <a:spcPct val="0"/>
              </a:spcBef>
            </a:pPr>
            <a:r>
              <a:rPr lang="en-US" altLang="en-US" dirty="0"/>
              <a:t> Administration Training </a:t>
            </a:r>
          </a:p>
          <a:p>
            <a:pPr eaLnBrk="1" hangingPunct="1">
              <a:spcBef>
                <a:spcPct val="0"/>
              </a:spcBef>
            </a:pPr>
            <a:r>
              <a:rPr lang="en-US" altLang="en-US" dirty="0"/>
              <a:t>for the End User</a:t>
            </a:r>
          </a:p>
        </p:txBody>
      </p:sp>
      <p:sp>
        <p:nvSpPr>
          <p:cNvPr id="10248" name="Footer Placeholder 3"/>
          <p:cNvSpPr>
            <a:spLocks noGrp="1"/>
          </p:cNvSpPr>
          <p:nvPr>
            <p:ph type="ftr" sz="quarter" idx="17"/>
          </p:nvPr>
        </p:nvSpPr>
        <p:spPr bwMode="auto">
          <a:xfrm>
            <a:off x="628650" y="4759746"/>
            <a:ext cx="5334000" cy="15134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Font typeface="Arial" charset="0"/>
              <a:buNone/>
              <a:defRPr/>
            </a:pPr>
            <a:r>
              <a:rPr lang="en-US" altLang="en-US" sz="1600" dirty="0">
                <a:solidFill>
                  <a:schemeClr val="bg1"/>
                </a:solidFill>
              </a:rPr>
              <a:t>This video is intended for those who are receiving naloxone for their individual use. </a:t>
            </a:r>
          </a:p>
          <a:p>
            <a:pPr algn="l" eaLnBrk="1" hangingPunct="1">
              <a:spcBef>
                <a:spcPct val="0"/>
              </a:spcBef>
              <a:buFont typeface="Arial" charset="0"/>
              <a:buNone/>
              <a:defRPr/>
            </a:pPr>
            <a:endParaRPr lang="en-US" altLang="en-US" sz="1600" dirty="0">
              <a:solidFill>
                <a:schemeClr val="bg1"/>
              </a:solidFill>
            </a:endParaRPr>
          </a:p>
          <a:p>
            <a:pPr algn="l" eaLnBrk="1" hangingPunct="1">
              <a:spcBef>
                <a:spcPct val="0"/>
              </a:spcBef>
              <a:buFont typeface="Arial" charset="0"/>
              <a:buNone/>
              <a:defRPr/>
            </a:pPr>
            <a:r>
              <a:rPr lang="en-US" altLang="en-US" sz="1600" dirty="0">
                <a:solidFill>
                  <a:schemeClr val="bg1"/>
                </a:solidFill>
              </a:rPr>
              <a:t>This video is not a substitute for the more detailed naloxone training required by those who are part of a naloxone distribution program or agency.</a:t>
            </a:r>
          </a:p>
          <a:p>
            <a:pPr algn="l" eaLnBrk="1" hangingPunct="1">
              <a:spcBef>
                <a:spcPct val="0"/>
              </a:spcBef>
              <a:buFont typeface="Arial" charset="0"/>
              <a:buNone/>
              <a:defRPr/>
            </a:pPr>
            <a:endParaRPr lang="en-US" altLang="en-US" sz="1600" dirty="0">
              <a:solidFill>
                <a:schemeClr val="bg1"/>
              </a:solidFill>
            </a:endParaRPr>
          </a:p>
          <a:p>
            <a:pPr algn="l" eaLnBrk="1" hangingPunct="1">
              <a:spcBef>
                <a:spcPct val="0"/>
              </a:spcBef>
              <a:buFont typeface="Arial" charset="0"/>
              <a:buNone/>
              <a:defRPr/>
            </a:pPr>
            <a:endParaRPr lang="en-US" altLang="en-US" sz="1600" dirty="0">
              <a:solidFill>
                <a:schemeClr val="bg1"/>
              </a:solidFill>
            </a:endParaRPr>
          </a:p>
          <a:p>
            <a:pPr algn="l" eaLnBrk="1" hangingPunct="1">
              <a:spcBef>
                <a:spcPct val="0"/>
              </a:spcBef>
              <a:buFont typeface="Arial" charset="0"/>
              <a:buNone/>
              <a:defRPr/>
            </a:pPr>
            <a:endParaRPr lang="en-US" altLang="en-US" sz="1600" dirty="0">
              <a:solidFill>
                <a:schemeClr val="bg1"/>
              </a:solidFill>
            </a:endParaRPr>
          </a:p>
          <a:p>
            <a:pPr algn="l" eaLnBrk="1" hangingPunct="1">
              <a:spcBef>
                <a:spcPct val="0"/>
              </a:spcBef>
              <a:buFont typeface="Arial" charset="0"/>
              <a:buNone/>
              <a:defRPr/>
            </a:pPr>
            <a:endParaRPr lang="en-US" altLang="en-US" sz="1600" dirty="0">
              <a:solidFill>
                <a:schemeClr val="bg1"/>
              </a:solidFill>
            </a:endParaRPr>
          </a:p>
          <a:p>
            <a:pPr algn="l" eaLnBrk="1" hangingPunct="1">
              <a:spcBef>
                <a:spcPct val="0"/>
              </a:spcBef>
              <a:buFont typeface="Arial" charset="0"/>
              <a:buNone/>
              <a:defRPr/>
            </a:pPr>
            <a:endParaRPr lang="en-US" altLang="en-US" sz="1600" dirty="0">
              <a:solidFill>
                <a:schemeClr val="bg1"/>
              </a:solidFill>
            </a:endParaRPr>
          </a:p>
          <a:p>
            <a:pPr algn="l" eaLnBrk="1" hangingPunct="1">
              <a:spcBef>
                <a:spcPct val="0"/>
              </a:spcBef>
              <a:buFontTx/>
              <a:buNone/>
              <a:defRPr/>
            </a:pPr>
            <a:endParaRPr lang="en-US" altLang="en-US" sz="1600" dirty="0">
              <a:solidFill>
                <a:schemeClr val="bg1"/>
              </a:solidFill>
            </a:endParaRPr>
          </a:p>
        </p:txBody>
      </p:sp>
      <p:pic>
        <p:nvPicPr>
          <p:cNvPr id="14341" name="Picture 9" descr="A:\IstockPhotos\Lab\test.jpg"/>
          <p:cNvPicPr>
            <a:picLocks noChangeAspect="1" noChangeArrowheads="1"/>
          </p:cNvPicPr>
          <p:nvPr/>
        </p:nvPicPr>
        <p:blipFill>
          <a:blip r:embed="rId2">
            <a:extLst>
              <a:ext uri="{28A0092B-C50C-407E-A947-70E740481C1C}">
                <a14:useLocalDpi xmlns:a14="http://schemas.microsoft.com/office/drawing/2010/main" val="0"/>
              </a:ext>
            </a:extLst>
          </a:blip>
          <a:srcRect t="27478" r="4688" b="8519"/>
          <a:stretch>
            <a:fillRect/>
          </a:stretch>
        </p:blipFill>
        <p:spPr bwMode="auto">
          <a:xfrm>
            <a:off x="6457950" y="3605213"/>
            <a:ext cx="24574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0" descr="C:\Users\E035502\AppData\Local\Microsoft\Windows\Temporary Internet Files\Content.Outlook\7J9WVOX0\Eating fruit.jp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424" b="424"/>
          <a:stretch>
            <a:fillRect/>
          </a:stretch>
        </p:blipFill>
        <p:spPr>
          <a:xfrm>
            <a:off x="6457950" y="227013"/>
            <a:ext cx="1447800" cy="960437"/>
          </a:xfrm>
          <a:noFill/>
        </p:spPr>
      </p:pic>
      <p:pic>
        <p:nvPicPr>
          <p:cNvPr id="14343" name="Picture 11" descr="A:\IstockPhotos\Family\Family (2).jpg"/>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4352" r="14352"/>
          <a:stretch>
            <a:fillRect/>
          </a:stretch>
        </p:blipFill>
        <p:spPr>
          <a:xfrm>
            <a:off x="7950200" y="227013"/>
            <a:ext cx="965200" cy="960437"/>
          </a:xfrm>
          <a:noFill/>
        </p:spPr>
      </p:pic>
      <p:pic>
        <p:nvPicPr>
          <p:cNvPr id="14344" name="Picture 13" descr="A:\IstockPhotos\West Virginia\iStock_000011257772Medium.jpg"/>
          <p:cNvPicPr>
            <a:picLocks noGrp="1" noChangeAspect="1" noChangeArrowheads="1"/>
          </p:cNvPicPr>
          <p:nvPr>
            <p:ph type="pic" sz="quarter" idx="15"/>
          </p:nvPr>
        </p:nvPicPr>
        <p:blipFill>
          <a:blip r:embed="rId5">
            <a:extLst>
              <a:ext uri="{28A0092B-C50C-407E-A947-70E740481C1C}">
                <a14:useLocalDpi xmlns:a14="http://schemas.microsoft.com/office/drawing/2010/main" val="0"/>
              </a:ext>
            </a:extLst>
          </a:blip>
          <a:srcRect l="14821" r="14821"/>
          <a:stretch>
            <a:fillRect/>
          </a:stretch>
        </p:blipFill>
        <p:spPr>
          <a:xfrm>
            <a:off x="6457950" y="1227138"/>
            <a:ext cx="2457450" cy="2311400"/>
          </a:xfr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34950" y="230188"/>
            <a:ext cx="7594600" cy="460375"/>
          </a:xfrm>
        </p:spPr>
        <p:txBody>
          <a:bodyPr/>
          <a:lstStyle/>
          <a:p>
            <a:pPr indent="0"/>
            <a:r>
              <a:rPr lang="en-US" altLang="en-US" dirty="0"/>
              <a:t>Side Effects of Naloxone</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50F2DB21-E2AE-4E3F-8E8F-C71E6B7A4585}" type="slidenum">
              <a:rPr lang="en-US" altLang="en-US" sz="1000" smtClean="0"/>
              <a:pPr eaLnBrk="1" hangingPunct="1">
                <a:spcBef>
                  <a:spcPct val="0"/>
                </a:spcBef>
                <a:buFontTx/>
                <a:buNone/>
              </a:pPr>
              <a:t>9</a:t>
            </a:fld>
            <a:endParaRPr lang="en-US" altLang="en-US" sz="1000"/>
          </a:p>
        </p:txBody>
      </p:sp>
      <p:sp>
        <p:nvSpPr>
          <p:cNvPr id="2" name="Content Placeholder 1"/>
          <p:cNvSpPr>
            <a:spLocks noGrp="1"/>
          </p:cNvSpPr>
          <p:nvPr>
            <p:ph idx="1"/>
          </p:nvPr>
        </p:nvSpPr>
        <p:spPr>
          <a:xfrm>
            <a:off x="457200" y="1162050"/>
            <a:ext cx="8229600" cy="5094288"/>
          </a:xfrm>
        </p:spPr>
        <p:txBody>
          <a:bodyPr>
            <a:normAutofit fontScale="92500" lnSpcReduction="20000"/>
          </a:bodyPr>
          <a:lstStyle/>
          <a:p>
            <a:pPr marL="342900" indent="-342900">
              <a:buFont typeface="Arial" panose="020B0604020202020204" pitchFamily="34" charset="0"/>
              <a:buChar char="•"/>
              <a:defRPr/>
            </a:pPr>
            <a:r>
              <a:rPr lang="en-US" dirty="0"/>
              <a:t>If a person is not breathing or not breathing well, the chance that naloxone will save their life is more important than possible side effects.</a:t>
            </a:r>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r>
              <a:rPr lang="en-US" b="0" dirty="0"/>
              <a:t>If the person receiving naloxone has been taking opioids for a long time, naloxone can cause them to go into withdrawal:</a:t>
            </a:r>
          </a:p>
          <a:p>
            <a:pPr marL="571500" lvl="2" indent="-342900">
              <a:buFont typeface="Arial" panose="020B0604020202020204" pitchFamily="34" charset="0"/>
              <a:buChar char="•"/>
              <a:defRPr/>
            </a:pPr>
            <a:r>
              <a:rPr lang="en-US" dirty="0"/>
              <a:t>Runny nose</a:t>
            </a:r>
          </a:p>
          <a:p>
            <a:pPr marL="571500" lvl="2" indent="-342900">
              <a:buFont typeface="Arial" panose="020B0604020202020204" pitchFamily="34" charset="0"/>
              <a:buChar char="•"/>
              <a:defRPr/>
            </a:pPr>
            <a:r>
              <a:rPr lang="en-US" dirty="0"/>
              <a:t>Sweating</a:t>
            </a:r>
          </a:p>
          <a:p>
            <a:pPr marL="571500" lvl="2" indent="-342900">
              <a:buFont typeface="Arial" panose="020B0604020202020204" pitchFamily="34" charset="0"/>
              <a:buChar char="•"/>
              <a:defRPr/>
            </a:pPr>
            <a:r>
              <a:rPr lang="en-US" dirty="0"/>
              <a:t>Racing heart</a:t>
            </a:r>
          </a:p>
          <a:p>
            <a:pPr marL="571500" lvl="2" indent="-342900">
              <a:buFont typeface="Arial" panose="020B0604020202020204" pitchFamily="34" charset="0"/>
              <a:buChar char="•"/>
              <a:defRPr/>
            </a:pPr>
            <a:r>
              <a:rPr lang="en-US" dirty="0"/>
              <a:t>Shakes</a:t>
            </a:r>
          </a:p>
          <a:p>
            <a:pPr marL="571500" lvl="2" indent="-342900">
              <a:buFont typeface="Arial" panose="020B0604020202020204" pitchFamily="34" charset="0"/>
              <a:buChar char="•"/>
              <a:defRPr/>
            </a:pPr>
            <a:r>
              <a:rPr lang="en-US" dirty="0"/>
              <a:t>Nausea and vomiting</a:t>
            </a:r>
          </a:p>
          <a:p>
            <a:pPr marL="571500" lvl="2" indent="-342900">
              <a:buFont typeface="Arial" panose="020B0604020202020204" pitchFamily="34" charset="0"/>
              <a:buChar char="•"/>
              <a:defRPr/>
            </a:pPr>
            <a:r>
              <a:rPr lang="en-US" dirty="0"/>
              <a:t>Rapid return of pain (if using for pain)</a:t>
            </a:r>
          </a:p>
          <a:p>
            <a:pPr marL="571500" lvl="2" indent="-342900">
              <a:buFont typeface="Arial" panose="020B0604020202020204" pitchFamily="34" charset="0"/>
              <a:buChar char="•"/>
              <a:defRPr/>
            </a:pPr>
            <a:r>
              <a:rPr lang="en-US" dirty="0"/>
              <a:t>Agitation or violence</a:t>
            </a:r>
          </a:p>
          <a:p>
            <a:pPr lvl="2" indent="0">
              <a:buFont typeface="Wingdings" charset="2"/>
              <a:buNone/>
              <a:defRPr/>
            </a:pPr>
            <a:endParaRPr lang="en-US" dirty="0"/>
          </a:p>
          <a:p>
            <a:pPr marL="342900" lvl="1" indent="-342900">
              <a:spcBef>
                <a:spcPts val="0"/>
              </a:spcBef>
              <a:buFont typeface="Arial" panose="020B0604020202020204" pitchFamily="34" charset="0"/>
              <a:buChar char="•"/>
              <a:defRPr/>
            </a:pPr>
            <a:r>
              <a:rPr lang="en-US" b="1" dirty="0"/>
              <a:t>Fear of causing withdrawal should NEVER prevent use when the person is not breathing or not breathing well.</a:t>
            </a:r>
          </a:p>
          <a:p>
            <a:pPr lvl="2" indent="0">
              <a:spcBef>
                <a:spcPts val="0"/>
              </a:spcBef>
              <a:buFont typeface="Wingdings" charset="2"/>
              <a:buNone/>
              <a:defRPr/>
            </a:pPr>
            <a:endParaRPr lang="en-US" dirty="0"/>
          </a:p>
          <a:p>
            <a:pPr lvl="2" indent="0">
              <a:buFont typeface="Wingdings" charset="2"/>
              <a:buNone/>
              <a:defRPr/>
            </a:pPr>
            <a:endParaRPr lang="en-US" dirty="0"/>
          </a:p>
          <a:p>
            <a:pPr lvl="2" indent="0">
              <a:buFont typeface="Wingdings" charset="2"/>
              <a:buNone/>
              <a:defRPr/>
            </a:pPr>
            <a:endParaRPr lang="en-US" dirty="0"/>
          </a:p>
          <a:p>
            <a:pPr lvl="2" indent="0">
              <a:buFont typeface="Wingdings" charset="2"/>
              <a:buNone/>
              <a:defRPr/>
            </a:pPr>
            <a:endParaRPr lang="en-US" dirty="0"/>
          </a:p>
          <a:p>
            <a:pPr lvl="2" indent="0">
              <a:buFont typeface="Wingdings" charset="2"/>
              <a:buNone/>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Steps</a:t>
            </a:r>
          </a:p>
        </p:txBody>
      </p:sp>
      <p:sp>
        <p:nvSpPr>
          <p:cNvPr id="3" name="Content Placeholder 2"/>
          <p:cNvSpPr>
            <a:spLocks noGrp="1"/>
          </p:cNvSpPr>
          <p:nvPr>
            <p:ph idx="1"/>
          </p:nvPr>
        </p:nvSpPr>
        <p:spPr>
          <a:xfrm>
            <a:off x="457200" y="1051597"/>
            <a:ext cx="8229600" cy="5304753"/>
          </a:xfrm>
        </p:spPr>
        <p:txBody>
          <a:bodyPr>
            <a:normAutofit/>
          </a:bodyPr>
          <a:lstStyle/>
          <a:p>
            <a:pPr marL="342900" indent="-342900">
              <a:spcBef>
                <a:spcPts val="0"/>
              </a:spcBef>
              <a:buFont typeface="Arial" charset="0"/>
              <a:buChar char="•"/>
              <a:defRPr/>
            </a:pPr>
            <a:r>
              <a:rPr lang="en-US" altLang="en-US" b="0" dirty="0"/>
              <a:t>Many other drugs and medical problems can look like an opioid overdose.  Persons who start breathing again after naloxone is given may have other important medical problems you cannot see.  ALWAYS call 911.</a:t>
            </a:r>
          </a:p>
          <a:p>
            <a:pPr marL="342900" indent="-342900">
              <a:spcBef>
                <a:spcPts val="0"/>
              </a:spcBef>
              <a:buFont typeface="Arial" charset="0"/>
              <a:buChar char="•"/>
              <a:defRPr/>
            </a:pPr>
            <a:endParaRPr lang="en-US" altLang="en-US" b="0" dirty="0"/>
          </a:p>
          <a:p>
            <a:pPr marL="342900" indent="-342900">
              <a:spcBef>
                <a:spcPts val="0"/>
              </a:spcBef>
              <a:buFont typeface="Arial" charset="0"/>
              <a:buChar char="•"/>
              <a:defRPr/>
            </a:pPr>
            <a:r>
              <a:rPr lang="en-US" altLang="en-US" b="0" dirty="0"/>
              <a:t>Call the West Virginia Poison Center to report the use of naloxone.  The Poison Specialists will be able to determine if there is anything else you need to do while you wait for EMS to arrive.  </a:t>
            </a:r>
          </a:p>
          <a:p>
            <a:pPr algn="ctr">
              <a:spcBef>
                <a:spcPts val="0"/>
              </a:spcBef>
              <a:defRPr/>
            </a:pPr>
            <a:r>
              <a:rPr lang="en-US" altLang="en-US" dirty="0"/>
              <a:t>West Virginia Poison Center: 1-800-222-1222</a:t>
            </a:r>
          </a:p>
          <a:p>
            <a:pPr algn="ctr">
              <a:spcBef>
                <a:spcPts val="0"/>
              </a:spcBef>
              <a:defRPr/>
            </a:pPr>
            <a:endParaRPr lang="en-US" altLang="en-US" sz="1200" b="0" dirty="0"/>
          </a:p>
          <a:p>
            <a:pPr marL="342900" indent="-342900">
              <a:spcBef>
                <a:spcPts val="0"/>
              </a:spcBef>
              <a:buFont typeface="Arial" charset="0"/>
              <a:buChar char="•"/>
              <a:defRPr/>
            </a:pPr>
            <a:r>
              <a:rPr lang="en-US" altLang="en-US" b="0" dirty="0"/>
              <a:t>West Virginia state law requires that naloxone administration be reported.  Reporting can be confidential if you are afraid for your safety.</a:t>
            </a:r>
          </a:p>
          <a:p>
            <a:endParaRPr lang="en-US" dirty="0"/>
          </a:p>
        </p:txBody>
      </p:sp>
      <p:sp>
        <p:nvSpPr>
          <p:cNvPr id="4" name="Slide Number Placeholder 3"/>
          <p:cNvSpPr>
            <a:spLocks noGrp="1"/>
          </p:cNvSpPr>
          <p:nvPr>
            <p:ph type="sldNum" sz="quarter" idx="10"/>
          </p:nvPr>
        </p:nvSpPr>
        <p:spPr/>
        <p:txBody>
          <a:bodyPr/>
          <a:lstStyle/>
          <a:p>
            <a:pPr>
              <a:defRPr/>
            </a:pPr>
            <a:fld id="{C4FEF15C-459B-4444-A377-C289E70F3F76}" type="slidenum">
              <a:rPr lang="en-US" altLang="en-US" smtClean="0"/>
              <a:pPr>
                <a:defRPr/>
              </a:pPr>
              <a:t>10</a:t>
            </a:fld>
            <a:endParaRPr lang="en-US" altLang="en-US" dirty="0"/>
          </a:p>
        </p:txBody>
      </p:sp>
    </p:spTree>
    <p:extLst>
      <p:ext uri="{BB962C8B-B14F-4D97-AF65-F5344CB8AC3E}">
        <p14:creationId xmlns:p14="http://schemas.microsoft.com/office/powerpoint/2010/main" val="42271215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Naloxone</a:t>
            </a:r>
          </a:p>
        </p:txBody>
      </p:sp>
      <p:sp>
        <p:nvSpPr>
          <p:cNvPr id="3" name="Content Placeholder 2"/>
          <p:cNvSpPr>
            <a:spLocks noGrp="1"/>
          </p:cNvSpPr>
          <p:nvPr>
            <p:ph idx="1"/>
          </p:nvPr>
        </p:nvSpPr>
        <p:spPr>
          <a:xfrm>
            <a:off x="457200" y="971550"/>
            <a:ext cx="8229600" cy="5556250"/>
          </a:xfrm>
        </p:spPr>
        <p:txBody>
          <a:bodyPr>
            <a:normAutofit/>
          </a:bodyPr>
          <a:lstStyle/>
          <a:p>
            <a:pPr marL="342900" indent="-342900">
              <a:buFont typeface="Arial"/>
              <a:buChar char="•"/>
            </a:pPr>
            <a:r>
              <a:rPr lang="en-US" dirty="0" err="1"/>
              <a:t>Evzio</a:t>
            </a:r>
            <a:r>
              <a:rPr lang="en-US" dirty="0"/>
              <a:t> Auto-injector</a:t>
            </a:r>
          </a:p>
          <a:p>
            <a:pPr marL="571500" lvl="2" indent="-342900">
              <a:buFont typeface="Arial"/>
              <a:buChar char="•"/>
            </a:pPr>
            <a:r>
              <a:rPr lang="en-US" dirty="0"/>
              <a:t>2 mg dose of naloxone injected into the outer thigh</a:t>
            </a:r>
          </a:p>
          <a:p>
            <a:pPr marL="571500" lvl="2" indent="-342900">
              <a:buFont typeface="Arial"/>
              <a:buChar char="•"/>
            </a:pPr>
            <a:endParaRPr lang="en-US" dirty="0"/>
          </a:p>
          <a:p>
            <a:pPr marL="342900" indent="-342900">
              <a:buFont typeface="Arial"/>
              <a:buChar char="•"/>
            </a:pPr>
            <a:r>
              <a:rPr lang="en-US" dirty="0"/>
              <a:t>Naloxone Nasal via Atomizer</a:t>
            </a:r>
          </a:p>
          <a:p>
            <a:pPr marL="571500" lvl="2" indent="-342900">
              <a:buFont typeface="Arial"/>
              <a:buChar char="•"/>
            </a:pPr>
            <a:r>
              <a:rPr lang="en-US" dirty="0"/>
              <a:t>2 mg dose sprayed into the nostrils (half in each nostril)</a:t>
            </a:r>
          </a:p>
          <a:p>
            <a:pPr marL="571500" lvl="2" indent="-342900">
              <a:buFont typeface="Arial"/>
              <a:buChar char="•"/>
            </a:pPr>
            <a:endParaRPr lang="en-US" dirty="0"/>
          </a:p>
          <a:p>
            <a:pPr marL="342900" indent="-342900">
              <a:buFont typeface="Arial"/>
              <a:buChar char="•"/>
            </a:pPr>
            <a:r>
              <a:rPr lang="en-US" dirty="0"/>
              <a:t>Narcan Nasal Spray</a:t>
            </a:r>
          </a:p>
          <a:p>
            <a:pPr marL="571500" lvl="2" indent="-342900">
              <a:buFont typeface="Arial"/>
              <a:buChar char="•"/>
            </a:pPr>
            <a:r>
              <a:rPr lang="en-US" dirty="0"/>
              <a:t>4 mg dose sprayed into one nostril </a:t>
            </a:r>
          </a:p>
        </p:txBody>
      </p:sp>
      <p:sp>
        <p:nvSpPr>
          <p:cNvPr id="4" name="Slide Number Placeholder 3"/>
          <p:cNvSpPr>
            <a:spLocks noGrp="1"/>
          </p:cNvSpPr>
          <p:nvPr>
            <p:ph type="sldNum" sz="quarter" idx="10"/>
          </p:nvPr>
        </p:nvSpPr>
        <p:spPr/>
        <p:txBody>
          <a:bodyPr/>
          <a:lstStyle/>
          <a:p>
            <a:pPr>
              <a:defRPr/>
            </a:pPr>
            <a:fld id="{C4FEF15C-459B-4444-A377-C289E70F3F76}" type="slidenum">
              <a:rPr lang="en-US" altLang="en-US" smtClean="0"/>
              <a:pPr>
                <a:defRPr/>
              </a:pPr>
              <a:t>11</a:t>
            </a:fld>
            <a:endParaRPr lang="en-US" altLang="en-US" dirty="0"/>
          </a:p>
        </p:txBody>
      </p:sp>
    </p:spTree>
    <p:extLst>
      <p:ext uri="{BB962C8B-B14F-4D97-AF65-F5344CB8AC3E}">
        <p14:creationId xmlns:p14="http://schemas.microsoft.com/office/powerpoint/2010/main" val="25649423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F08692-AADE-4023-B45D-E42F7249E454}"/>
              </a:ext>
            </a:extLst>
          </p:cNvPr>
          <p:cNvSpPr>
            <a:spLocks noGrp="1"/>
          </p:cNvSpPr>
          <p:nvPr>
            <p:ph type="title"/>
          </p:nvPr>
        </p:nvSpPr>
        <p:spPr/>
        <p:txBody>
          <a:bodyPr/>
          <a:lstStyle/>
          <a:p>
            <a:r>
              <a:rPr lang="en-US" dirty="0"/>
              <a:t>Information For All Three Devices</a:t>
            </a:r>
          </a:p>
        </p:txBody>
      </p:sp>
      <p:sp>
        <p:nvSpPr>
          <p:cNvPr id="5" name="Content Placeholder 4">
            <a:extLst>
              <a:ext uri="{FF2B5EF4-FFF2-40B4-BE49-F238E27FC236}">
                <a16:creationId xmlns:a16="http://schemas.microsoft.com/office/drawing/2014/main" xmlns="" id="{90AE1867-D10B-4C5A-8E67-82DCA2A8104F}"/>
              </a:ext>
            </a:extLst>
          </p:cNvPr>
          <p:cNvSpPr>
            <a:spLocks noGrp="1"/>
          </p:cNvSpPr>
          <p:nvPr>
            <p:ph idx="1"/>
          </p:nvPr>
        </p:nvSpPr>
        <p:spPr/>
        <p:txBody>
          <a:bodyPr/>
          <a:lstStyle/>
          <a:p>
            <a:pPr marL="342900" indent="-342900">
              <a:buFont typeface="Arial" charset="0"/>
              <a:buChar char="•"/>
              <a:defRPr/>
            </a:pPr>
            <a:r>
              <a:rPr lang="en-US" altLang="en-US" b="0" dirty="0"/>
              <a:t>West Virginia allows all of these devices to be used in both adults and children.</a:t>
            </a:r>
          </a:p>
          <a:p>
            <a:pPr marL="342900" indent="-342900">
              <a:buFont typeface="Arial" charset="0"/>
              <a:buChar char="•"/>
              <a:defRPr/>
            </a:pPr>
            <a:endParaRPr lang="en-US" altLang="en-US" b="0" dirty="0"/>
          </a:p>
          <a:p>
            <a:pPr marL="342900" indent="-342900">
              <a:buFont typeface="Arial" charset="0"/>
              <a:buChar char="•"/>
              <a:defRPr/>
            </a:pPr>
            <a:r>
              <a:rPr lang="en-US" altLang="en-US" b="0" dirty="0"/>
              <a:t>All of </a:t>
            </a:r>
            <a:r>
              <a:rPr lang="en-US" b="0" dirty="0"/>
              <a:t>these devices can be carried in a purse, bag, or backpack or stored in a drawer or cabinet.</a:t>
            </a:r>
            <a:endParaRPr lang="en-US" altLang="en-US" b="0" dirty="0"/>
          </a:p>
          <a:p>
            <a:pPr lvl="2" indent="0">
              <a:buNone/>
              <a:defRPr/>
            </a:pPr>
            <a:r>
              <a:rPr lang="en-US" altLang="en-US" dirty="0"/>
              <a:t>	</a:t>
            </a:r>
            <a:endParaRPr lang="en-US" altLang="en-US" b="0" dirty="0"/>
          </a:p>
          <a:p>
            <a:pPr marL="342900" indent="-342900">
              <a:buFont typeface="Arial" charset="0"/>
              <a:buChar char="•"/>
              <a:defRPr/>
            </a:pPr>
            <a:r>
              <a:rPr lang="en-US" altLang="en-US" b="0" dirty="0"/>
              <a:t>After the devices are used, hand the empty device(s) to EMS.</a:t>
            </a:r>
          </a:p>
          <a:p>
            <a:pPr marL="571500" lvl="2" indent="-342900">
              <a:buFont typeface="Arial" charset="0"/>
              <a:buChar char="•"/>
              <a:defRPr/>
            </a:pPr>
            <a:r>
              <a:rPr lang="en-US" altLang="en-US" b="0" dirty="0"/>
              <a:t>EMS will use the empty devices to verity the dose given.</a:t>
            </a:r>
          </a:p>
          <a:p>
            <a:pPr marL="571500" lvl="2" indent="-342900">
              <a:buFont typeface="Arial" charset="0"/>
              <a:buChar char="•"/>
              <a:defRPr/>
            </a:pPr>
            <a:r>
              <a:rPr lang="en-US" altLang="en-US" dirty="0"/>
              <a:t>EMS will dispose of the used devices safely.</a:t>
            </a:r>
            <a:endParaRPr lang="en-US" altLang="en-US" b="0" dirty="0"/>
          </a:p>
          <a:p>
            <a:pPr marL="342900" indent="-342900">
              <a:buFont typeface="Arial" charset="0"/>
              <a:buChar char="•"/>
              <a:defRPr/>
            </a:pPr>
            <a:endParaRPr lang="en-US" altLang="en-US" sz="1200" b="0" dirty="0"/>
          </a:p>
        </p:txBody>
      </p:sp>
      <p:sp>
        <p:nvSpPr>
          <p:cNvPr id="4" name="Slide Number Placeholder 3">
            <a:extLst>
              <a:ext uri="{FF2B5EF4-FFF2-40B4-BE49-F238E27FC236}">
                <a16:creationId xmlns:a16="http://schemas.microsoft.com/office/drawing/2014/main" xmlns="" id="{146E51A2-D39E-478F-9DAB-9BCAB280A4A1}"/>
              </a:ext>
            </a:extLst>
          </p:cNvPr>
          <p:cNvSpPr>
            <a:spLocks noGrp="1"/>
          </p:cNvSpPr>
          <p:nvPr>
            <p:ph type="sldNum" sz="quarter" idx="10"/>
          </p:nvPr>
        </p:nvSpPr>
        <p:spPr/>
        <p:txBody>
          <a:bodyPr/>
          <a:lstStyle/>
          <a:p>
            <a:pPr>
              <a:defRPr/>
            </a:pPr>
            <a:fld id="{C4FEF15C-459B-4444-A377-C289E70F3F76}" type="slidenum">
              <a:rPr lang="en-US" altLang="en-US" smtClean="0"/>
              <a:pPr>
                <a:defRPr/>
              </a:pPr>
              <a:t>12</a:t>
            </a:fld>
            <a:endParaRPr lang="en-US" altLang="en-US" dirty="0"/>
          </a:p>
        </p:txBody>
      </p:sp>
    </p:spTree>
    <p:extLst>
      <p:ext uri="{BB962C8B-B14F-4D97-AF65-F5344CB8AC3E}">
        <p14:creationId xmlns:p14="http://schemas.microsoft.com/office/powerpoint/2010/main" val="11258854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34950" y="230188"/>
            <a:ext cx="7594600" cy="460375"/>
          </a:xfrm>
        </p:spPr>
        <p:txBody>
          <a:bodyPr/>
          <a:lstStyle/>
          <a:p>
            <a:pPr indent="0"/>
            <a:r>
              <a:rPr lang="en-US" altLang="en-US"/>
              <a:t>Naloxone Auto-Injector</a:t>
            </a:r>
          </a:p>
        </p:txBody>
      </p:sp>
      <p:sp>
        <p:nvSpPr>
          <p:cNvPr id="27651" name="Content Placeholder 2"/>
          <p:cNvSpPr>
            <a:spLocks noGrp="1"/>
          </p:cNvSpPr>
          <p:nvPr>
            <p:ph idx="1"/>
          </p:nvPr>
        </p:nvSpPr>
        <p:spPr>
          <a:xfrm>
            <a:off x="457200" y="971550"/>
            <a:ext cx="8229600" cy="5556250"/>
          </a:xfrm>
        </p:spPr>
        <p:txBody>
          <a:bodyPr/>
          <a:lstStyle/>
          <a:p>
            <a:r>
              <a:rPr lang="en-US" altLang="en-US" b="0" dirty="0" err="1"/>
              <a:t>Evzio</a:t>
            </a:r>
            <a:r>
              <a:rPr lang="en-US" altLang="en-US" b="0" dirty="0"/>
              <a:t> (naloxone hydrochloride injection) delivers a single 2 mg dose of the drug naloxone via a hand-held auto-injector.</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276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E049A1E6-A31C-4B4C-929C-FA873944F797}" type="slidenum">
              <a:rPr lang="en-US" altLang="en-US" sz="1000" smtClean="0"/>
              <a:pPr eaLnBrk="1" hangingPunct="1">
                <a:spcBef>
                  <a:spcPct val="0"/>
                </a:spcBef>
                <a:buFontTx/>
                <a:buNone/>
              </a:pPr>
              <a:t>13</a:t>
            </a:fld>
            <a:endParaRPr lang="en-US" altLang="en-US" sz="1000"/>
          </a:p>
        </p:txBody>
      </p:sp>
      <p:pic>
        <p:nvPicPr>
          <p:cNvPr id="6" name="Picture 5" descr="A screenshot of a cell phone&#10;&#10;Description automatically generated">
            <a:extLst>
              <a:ext uri="{FF2B5EF4-FFF2-40B4-BE49-F238E27FC236}">
                <a16:creationId xmlns:a16="http://schemas.microsoft.com/office/drawing/2014/main" xmlns="" id="{13C9AA21-0545-4C35-9F98-27A8B4B96779}"/>
              </a:ext>
            </a:extLst>
          </p:cNvPr>
          <p:cNvPicPr>
            <a:picLocks noChangeAspect="1"/>
          </p:cNvPicPr>
          <p:nvPr/>
        </p:nvPicPr>
        <p:blipFill>
          <a:blip r:embed="rId2"/>
          <a:stretch>
            <a:fillRect/>
          </a:stretch>
        </p:blipFill>
        <p:spPr>
          <a:xfrm>
            <a:off x="1571616" y="2362200"/>
            <a:ext cx="5863260" cy="36474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Evzio</a:t>
            </a:r>
            <a:r>
              <a:rPr lang="en-US" dirty="0"/>
              <a:t> Administration</a:t>
            </a:r>
          </a:p>
        </p:txBody>
      </p:sp>
      <p:sp>
        <p:nvSpPr>
          <p:cNvPr id="3" name="Content Placeholder 2"/>
          <p:cNvSpPr>
            <a:spLocks noGrp="1"/>
          </p:cNvSpPr>
          <p:nvPr>
            <p:ph idx="1"/>
          </p:nvPr>
        </p:nvSpPr>
        <p:spPr/>
        <p:txBody>
          <a:bodyPr/>
          <a:lstStyle/>
          <a:p>
            <a:pPr marL="571500" lvl="2" indent="-342900">
              <a:buFont typeface="Arial" panose="020B0604020202020204" pitchFamily="34" charset="0"/>
              <a:buChar char="•"/>
            </a:pPr>
            <a:r>
              <a:rPr lang="en-US" b="0" dirty="0">
                <a:hlinkClick r:id="rId2"/>
              </a:rPr>
              <a:t>https://www.youtube.com/watch?v=-B_ZO_MUGBE</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C4FEF15C-459B-4444-A377-C289E70F3F76}" type="slidenum">
              <a:rPr lang="en-US" altLang="en-US" smtClean="0"/>
              <a:pPr>
                <a:defRPr/>
              </a:pPr>
              <a:t>14</a:t>
            </a:fld>
            <a:endParaRPr lang="en-US" altLang="en-US" dirty="0"/>
          </a:p>
        </p:txBody>
      </p:sp>
      <p:pic>
        <p:nvPicPr>
          <p:cNvPr id="7" name="Picture 6" descr="A screenshot of a cell phone screen with text&#10;&#10;Description automatically generated">
            <a:extLst>
              <a:ext uri="{FF2B5EF4-FFF2-40B4-BE49-F238E27FC236}">
                <a16:creationId xmlns:a16="http://schemas.microsoft.com/office/drawing/2014/main" xmlns="" id="{8BA1B867-46BC-42EE-802F-F5CC752DA568}"/>
              </a:ext>
            </a:extLst>
          </p:cNvPr>
          <p:cNvPicPr>
            <a:picLocks noChangeAspect="1"/>
          </p:cNvPicPr>
          <p:nvPr/>
        </p:nvPicPr>
        <p:blipFill>
          <a:blip r:embed="rId3"/>
          <a:stretch>
            <a:fillRect/>
          </a:stretch>
        </p:blipFill>
        <p:spPr>
          <a:xfrm>
            <a:off x="1832610" y="2124075"/>
            <a:ext cx="5372100" cy="3829050"/>
          </a:xfrm>
          <a:prstGeom prst="rect">
            <a:avLst/>
          </a:prstGeom>
        </p:spPr>
      </p:pic>
    </p:spTree>
    <p:extLst>
      <p:ext uri="{BB962C8B-B14F-4D97-AF65-F5344CB8AC3E}">
        <p14:creationId xmlns:p14="http://schemas.microsoft.com/office/powerpoint/2010/main" val="21668458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34950" y="230188"/>
            <a:ext cx="7594600" cy="460375"/>
          </a:xfrm>
        </p:spPr>
        <p:txBody>
          <a:bodyPr/>
          <a:lstStyle/>
          <a:p>
            <a:pPr indent="0"/>
            <a:r>
              <a:rPr lang="en-US" altLang="en-US" dirty="0"/>
              <a:t>Nasal Naloxone via Atomizer</a:t>
            </a:r>
          </a:p>
        </p:txBody>
      </p:sp>
      <p:sp>
        <p:nvSpPr>
          <p:cNvPr id="4608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49C64628-70D5-43CC-9C59-1004973BD880}" type="slidenum">
              <a:rPr lang="en-US" altLang="en-US" sz="1000" smtClean="0"/>
              <a:pPr eaLnBrk="1" hangingPunct="1">
                <a:spcBef>
                  <a:spcPct val="0"/>
                </a:spcBef>
                <a:buFontTx/>
                <a:buNone/>
              </a:pPr>
              <a:t>15</a:t>
            </a:fld>
            <a:endParaRPr lang="en-US" altLang="en-US" sz="1000"/>
          </a:p>
        </p:txBody>
      </p:sp>
      <p:sp>
        <p:nvSpPr>
          <p:cNvPr id="46084" name="Content Placeholder 1"/>
          <p:cNvSpPr>
            <a:spLocks noGrp="1"/>
          </p:cNvSpPr>
          <p:nvPr>
            <p:ph idx="1"/>
          </p:nvPr>
        </p:nvSpPr>
        <p:spPr>
          <a:xfrm>
            <a:off x="457200" y="1062038"/>
            <a:ext cx="8229600" cy="5194300"/>
          </a:xfrm>
        </p:spPr>
        <p:txBody>
          <a:bodyPr>
            <a:normAutofit/>
          </a:bodyPr>
          <a:lstStyle/>
          <a:p>
            <a:pPr marL="342900" indent="-342900">
              <a:buFont typeface="Arial" charset="0"/>
              <a:buChar char="•"/>
              <a:defRPr/>
            </a:pPr>
            <a:r>
              <a:rPr lang="en-US" altLang="en-US" b="0" dirty="0"/>
              <a:t>Product delivers a 2 mg dose of naloxone into the nasal cavity.</a:t>
            </a:r>
          </a:p>
          <a:p>
            <a:pPr marL="342900" indent="-342900">
              <a:buFont typeface="Arial" charset="0"/>
              <a:buChar char="•"/>
              <a:defRPr/>
            </a:pPr>
            <a:endParaRPr lang="en-US" altLang="en-US" sz="1400" b="0" dirty="0"/>
          </a:p>
          <a:p>
            <a:pPr marL="342900" indent="-342900">
              <a:buFont typeface="Arial" charset="0"/>
              <a:buChar char="•"/>
              <a:defRPr/>
            </a:pPr>
            <a:r>
              <a:rPr lang="en-US" altLang="en-US" b="0" dirty="0"/>
              <a:t>Kit requires assembly.</a:t>
            </a:r>
          </a:p>
          <a:p>
            <a:pPr>
              <a:defRPr/>
            </a:pPr>
            <a:endParaRPr lang="en-US" altLang="en-US" sz="1100" b="0" dirty="0"/>
          </a:p>
          <a:p>
            <a:pPr>
              <a:defRPr/>
            </a:pPr>
            <a:endParaRPr lang="en-US" altLang="en-US" b="0" dirty="0"/>
          </a:p>
        </p:txBody>
      </p:sp>
      <p:pic>
        <p:nvPicPr>
          <p:cNvPr id="6" name="Picture 5">
            <a:extLst>
              <a:ext uri="{FF2B5EF4-FFF2-40B4-BE49-F238E27FC236}">
                <a16:creationId xmlns:a16="http://schemas.microsoft.com/office/drawing/2014/main" xmlns="" id="{D77AE4A7-4C6D-4871-BEDF-C9F6EE8A0602}"/>
              </a:ext>
            </a:extLst>
          </p:cNvPr>
          <p:cNvPicPr>
            <a:picLocks noChangeAspect="1"/>
          </p:cNvPicPr>
          <p:nvPr/>
        </p:nvPicPr>
        <p:blipFill>
          <a:blip r:embed="rId2"/>
          <a:stretch>
            <a:fillRect/>
          </a:stretch>
        </p:blipFill>
        <p:spPr>
          <a:xfrm>
            <a:off x="2402237" y="3150580"/>
            <a:ext cx="3840136" cy="2527590"/>
          </a:xfrm>
          <a:prstGeom prst="rect">
            <a:avLst/>
          </a:prstGeom>
        </p:spPr>
      </p:pic>
    </p:spTree>
    <p:extLst>
      <p:ext uri="{BB962C8B-B14F-4D97-AF65-F5344CB8AC3E}">
        <p14:creationId xmlns:p14="http://schemas.microsoft.com/office/powerpoint/2010/main" val="36341432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34950" y="230188"/>
            <a:ext cx="7594600" cy="460375"/>
          </a:xfrm>
        </p:spPr>
        <p:txBody>
          <a:bodyPr/>
          <a:lstStyle/>
          <a:p>
            <a:pPr indent="0"/>
            <a:r>
              <a:rPr lang="en-US" altLang="en-US" dirty="0"/>
              <a:t>Naloxone With Atomizer Administration</a:t>
            </a:r>
          </a:p>
        </p:txBody>
      </p:sp>
      <p:sp>
        <p:nvSpPr>
          <p:cNvPr id="4505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9D1A57BF-321F-4F6A-81BC-F10A49AD84AF}" type="slidenum">
              <a:rPr lang="en-US" altLang="en-US" sz="1000" smtClean="0"/>
              <a:pPr eaLnBrk="1" hangingPunct="1">
                <a:spcBef>
                  <a:spcPct val="0"/>
                </a:spcBef>
                <a:buFontTx/>
                <a:buNone/>
              </a:pPr>
              <a:t>16</a:t>
            </a:fld>
            <a:endParaRPr lang="en-US" altLang="en-US" sz="1000"/>
          </a:p>
        </p:txBody>
      </p:sp>
      <p:sp>
        <p:nvSpPr>
          <p:cNvPr id="5" name="Content Placeholder 4">
            <a:extLst>
              <a:ext uri="{FF2B5EF4-FFF2-40B4-BE49-F238E27FC236}">
                <a16:creationId xmlns:a16="http://schemas.microsoft.com/office/drawing/2014/main" xmlns="" id="{95232317-844D-4639-AEC1-E7164D6B1EEB}"/>
              </a:ext>
            </a:extLst>
          </p:cNvPr>
          <p:cNvSpPr>
            <a:spLocks noGrp="1"/>
          </p:cNvSpPr>
          <p:nvPr>
            <p:ph idx="1"/>
          </p:nvPr>
        </p:nvSpPr>
        <p:spPr/>
        <p:txBody>
          <a:bodyPr/>
          <a:lstStyle/>
          <a:p>
            <a:pPr marL="571500" lvl="2" indent="-342900">
              <a:buFont typeface="Arial" panose="020B0604020202020204" pitchFamily="34" charset="0"/>
              <a:buChar char="•"/>
            </a:pPr>
            <a:r>
              <a:rPr lang="en-US" b="0" dirty="0">
                <a:hlinkClick r:id="rId3"/>
              </a:rPr>
              <a:t>https://www.youtube.com/watch?v=BHNelucT728</a:t>
            </a:r>
            <a:endParaRPr lang="en-US" b="0" dirty="0"/>
          </a:p>
          <a:p>
            <a:endParaRPr lang="en-US" b="0" dirty="0"/>
          </a:p>
        </p:txBody>
      </p:sp>
      <p:pic>
        <p:nvPicPr>
          <p:cNvPr id="8" name="Content Placeholder 11" descr="A close up of a device&#10;&#10;Description automatically generated">
            <a:extLst>
              <a:ext uri="{FF2B5EF4-FFF2-40B4-BE49-F238E27FC236}">
                <a16:creationId xmlns:a16="http://schemas.microsoft.com/office/drawing/2014/main" xmlns="" id="{5CF5D1A3-1B06-4EE0-A9FB-0CB6336D3BFE}"/>
              </a:ext>
            </a:extLst>
          </p:cNvPr>
          <p:cNvPicPr>
            <a:picLocks noChangeAspect="1"/>
          </p:cNvPicPr>
          <p:nvPr/>
        </p:nvPicPr>
        <p:blipFill>
          <a:blip r:embed="rId4"/>
          <a:stretch>
            <a:fillRect/>
          </a:stretch>
        </p:blipFill>
        <p:spPr bwMode="auto">
          <a:xfrm>
            <a:off x="991246" y="2034269"/>
            <a:ext cx="7161508" cy="342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6814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1D239F-AD6F-4AEE-B156-BC5910F64F68}"/>
              </a:ext>
            </a:extLst>
          </p:cNvPr>
          <p:cNvSpPr>
            <a:spLocks noGrp="1"/>
          </p:cNvSpPr>
          <p:nvPr>
            <p:ph type="title"/>
          </p:nvPr>
        </p:nvSpPr>
        <p:spPr/>
        <p:txBody>
          <a:bodyPr/>
          <a:lstStyle/>
          <a:p>
            <a:r>
              <a:rPr lang="en-US" dirty="0"/>
              <a:t>Nasal Atomizer Use</a:t>
            </a:r>
          </a:p>
        </p:txBody>
      </p:sp>
      <p:sp>
        <p:nvSpPr>
          <p:cNvPr id="3" name="Content Placeholder 2">
            <a:extLst>
              <a:ext uri="{FF2B5EF4-FFF2-40B4-BE49-F238E27FC236}">
                <a16:creationId xmlns:a16="http://schemas.microsoft.com/office/drawing/2014/main" xmlns="" id="{80BBFCA8-1031-4487-8B71-F9AC40635DC1}"/>
              </a:ext>
            </a:extLst>
          </p:cNvPr>
          <p:cNvSpPr>
            <a:spLocks noGrp="1"/>
          </p:cNvSpPr>
          <p:nvPr>
            <p:ph idx="1"/>
          </p:nvPr>
        </p:nvSpPr>
        <p:spPr/>
        <p:txBody>
          <a:bodyPr>
            <a:normAutofit/>
          </a:bodyPr>
          <a:lstStyle/>
          <a:p>
            <a:pPr marL="342900" lvl="1" indent="-342900">
              <a:buSzPct val="100000"/>
              <a:buFont typeface="Arial" panose="020B0604020202020204" pitchFamily="34" charset="0"/>
              <a:buChar char="•"/>
            </a:pPr>
            <a:r>
              <a:rPr lang="en-US" b="0" dirty="0"/>
              <a:t>The atomizer</a:t>
            </a:r>
            <a:r>
              <a:rPr lang="en-US" dirty="0"/>
              <a:t> can NEVER be washed and re-used later.</a:t>
            </a:r>
          </a:p>
          <a:p>
            <a:pPr marL="571500" lvl="2" indent="-342900">
              <a:buSzPct val="80000"/>
              <a:buFont typeface="Arial" panose="020B0604020202020204" pitchFamily="34" charset="0"/>
              <a:buChar char="•"/>
            </a:pPr>
            <a:r>
              <a:rPr lang="en-US" b="0" dirty="0"/>
              <a:t>Re-use </a:t>
            </a:r>
            <a:r>
              <a:rPr lang="en-US" dirty="0"/>
              <a:t>is a risk for disease transmission.</a:t>
            </a:r>
          </a:p>
          <a:p>
            <a:pPr marL="571500" lvl="2" indent="-342900">
              <a:buSzPct val="80000"/>
              <a:buFont typeface="Arial" panose="020B0604020202020204" pitchFamily="34" charset="0"/>
              <a:buChar char="•"/>
            </a:pPr>
            <a:r>
              <a:rPr lang="en-US" b="0" dirty="0"/>
              <a:t>The small pores will be</a:t>
            </a:r>
            <a:r>
              <a:rPr lang="en-US" dirty="0"/>
              <a:t>come clogged resulting in too small of a dose being given.</a:t>
            </a:r>
            <a:endParaRPr lang="en-US" b="0" dirty="0"/>
          </a:p>
        </p:txBody>
      </p:sp>
      <p:sp>
        <p:nvSpPr>
          <p:cNvPr id="4" name="Slide Number Placeholder 3">
            <a:extLst>
              <a:ext uri="{FF2B5EF4-FFF2-40B4-BE49-F238E27FC236}">
                <a16:creationId xmlns:a16="http://schemas.microsoft.com/office/drawing/2014/main" xmlns="" id="{02C980E4-861C-4DDD-9498-27332DA5CEA1}"/>
              </a:ext>
            </a:extLst>
          </p:cNvPr>
          <p:cNvSpPr>
            <a:spLocks noGrp="1"/>
          </p:cNvSpPr>
          <p:nvPr>
            <p:ph type="sldNum" sz="quarter" idx="10"/>
          </p:nvPr>
        </p:nvSpPr>
        <p:spPr/>
        <p:txBody>
          <a:bodyPr/>
          <a:lstStyle/>
          <a:p>
            <a:fld id="{0CF6AFEB-0B7A-419C-A046-EE1F98B0B0D9}" type="slidenum">
              <a:rPr lang="en-US" altLang="en-US" smtClean="0"/>
              <a:pPr/>
              <a:t>17</a:t>
            </a:fld>
            <a:endParaRPr lang="en-US" altLang="en-US"/>
          </a:p>
        </p:txBody>
      </p:sp>
      <p:sp>
        <p:nvSpPr>
          <p:cNvPr id="5" name="Rectangle 4">
            <a:extLst>
              <a:ext uri="{FF2B5EF4-FFF2-40B4-BE49-F238E27FC236}">
                <a16:creationId xmlns:a16="http://schemas.microsoft.com/office/drawing/2014/main" xmlns="" id="{2571DE00-8D8F-4355-B65D-CC86B772C049}"/>
              </a:ext>
            </a:extLst>
          </p:cNvPr>
          <p:cNvSpPr/>
          <p:nvPr/>
        </p:nvSpPr>
        <p:spPr>
          <a:xfrm>
            <a:off x="2854612" y="5879240"/>
            <a:ext cx="2990635" cy="215444"/>
          </a:xfrm>
          <a:prstGeom prst="rect">
            <a:avLst/>
          </a:prstGeom>
        </p:spPr>
        <p:txBody>
          <a:bodyPr wrap="square">
            <a:spAutoFit/>
          </a:bodyPr>
          <a:lstStyle/>
          <a:p>
            <a:r>
              <a:rPr lang="en-US" sz="800" dirty="0"/>
              <a:t>https://bha.health.maryland.gov/NALOXONE/Pages/Naloxone.aspx</a:t>
            </a:r>
          </a:p>
        </p:txBody>
      </p:sp>
      <p:pic>
        <p:nvPicPr>
          <p:cNvPr id="7" name="Picture 6" descr="A picture containing person, indoor, woman, wall&#10;&#10;Description automatically generated">
            <a:extLst>
              <a:ext uri="{FF2B5EF4-FFF2-40B4-BE49-F238E27FC236}">
                <a16:creationId xmlns:a16="http://schemas.microsoft.com/office/drawing/2014/main" xmlns="" id="{F5D134E1-E8EC-438E-9153-789AF22FDFD6}"/>
              </a:ext>
            </a:extLst>
          </p:cNvPr>
          <p:cNvPicPr>
            <a:picLocks noChangeAspect="1"/>
          </p:cNvPicPr>
          <p:nvPr/>
        </p:nvPicPr>
        <p:blipFill>
          <a:blip r:embed="rId2"/>
          <a:stretch>
            <a:fillRect/>
          </a:stretch>
        </p:blipFill>
        <p:spPr>
          <a:xfrm>
            <a:off x="2612570" y="3401267"/>
            <a:ext cx="3422469" cy="2406807"/>
          </a:xfrm>
          <a:prstGeom prst="rect">
            <a:avLst/>
          </a:prstGeom>
        </p:spPr>
      </p:pic>
    </p:spTree>
    <p:extLst>
      <p:ext uri="{BB962C8B-B14F-4D97-AF65-F5344CB8AC3E}">
        <p14:creationId xmlns:p14="http://schemas.microsoft.com/office/powerpoint/2010/main" val="32767410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Narcan Nasal Spray</a:t>
            </a:r>
          </a:p>
        </p:txBody>
      </p:sp>
      <p:sp>
        <p:nvSpPr>
          <p:cNvPr id="3" name="Content Placeholder 2"/>
          <p:cNvSpPr>
            <a:spLocks noGrp="1"/>
          </p:cNvSpPr>
          <p:nvPr>
            <p:ph idx="1"/>
          </p:nvPr>
        </p:nvSpPr>
        <p:spPr>
          <a:xfrm>
            <a:off x="457200" y="971550"/>
            <a:ext cx="8229600" cy="5556250"/>
          </a:xfrm>
        </p:spPr>
        <p:txBody>
          <a:bodyPr>
            <a:normAutofit/>
          </a:bodyPr>
          <a:lstStyle/>
          <a:p>
            <a:r>
              <a:rPr lang="en-US" b="0" dirty="0"/>
              <a:t>Narcan is a brand name of naloxone and is produced by Adapt Pharma Inc.  The naloxone comes in a spray device designed to deliver a 4 mg dose into a single nostril.</a:t>
            </a:r>
          </a:p>
          <a:p>
            <a:endParaRPr lang="en-US" b="0" dirty="0"/>
          </a:p>
          <a:p>
            <a:endParaRPr lang="en-US" b="0" dirty="0"/>
          </a:p>
          <a:p>
            <a:endParaRPr lang="en-US" b="0" dirty="0"/>
          </a:p>
          <a:p>
            <a:endParaRPr lang="en-US" b="0" dirty="0"/>
          </a:p>
          <a:p>
            <a:endParaRPr lang="en-US" b="0" dirty="0"/>
          </a:p>
          <a:p>
            <a:endParaRPr lang="en-US" b="0" dirty="0"/>
          </a:p>
          <a:p>
            <a:endParaRPr lang="en-US" b="0" dirty="0"/>
          </a:p>
          <a:p>
            <a:endParaRPr lang="en-US" b="0" dirty="0"/>
          </a:p>
        </p:txBody>
      </p:sp>
      <p:sp>
        <p:nvSpPr>
          <p:cNvPr id="4" name="Slide Number Placeholder 3"/>
          <p:cNvSpPr>
            <a:spLocks noGrp="1"/>
          </p:cNvSpPr>
          <p:nvPr>
            <p:ph type="sldNum" sz="quarter" idx="10"/>
          </p:nvPr>
        </p:nvSpPr>
        <p:spPr/>
        <p:txBody>
          <a:bodyPr/>
          <a:lstStyle/>
          <a:p>
            <a:pPr>
              <a:defRPr/>
            </a:pPr>
            <a:fld id="{C4FEF15C-459B-4444-A377-C289E70F3F76}" type="slidenum">
              <a:rPr lang="en-US" altLang="en-US" smtClean="0"/>
              <a:pPr>
                <a:defRPr/>
              </a:pPr>
              <a:t>18</a:t>
            </a:fld>
            <a:endParaRPr lang="en-US" altLang="en-US" dirty="0"/>
          </a:p>
        </p:txBody>
      </p:sp>
      <p:pic>
        <p:nvPicPr>
          <p:cNvPr id="6" name="Picture 5" descr="A close up of a device&#10;&#10;Description automatically generated">
            <a:extLst>
              <a:ext uri="{FF2B5EF4-FFF2-40B4-BE49-F238E27FC236}">
                <a16:creationId xmlns:a16="http://schemas.microsoft.com/office/drawing/2014/main" xmlns="" id="{7193CB9C-0792-48C0-B845-9A08E594A250}"/>
              </a:ext>
            </a:extLst>
          </p:cNvPr>
          <p:cNvPicPr>
            <a:picLocks noChangeAspect="1"/>
          </p:cNvPicPr>
          <p:nvPr/>
        </p:nvPicPr>
        <p:blipFill>
          <a:blip r:embed="rId3"/>
          <a:stretch>
            <a:fillRect/>
          </a:stretch>
        </p:blipFill>
        <p:spPr>
          <a:xfrm>
            <a:off x="2279153" y="2765668"/>
            <a:ext cx="4340495" cy="3120782"/>
          </a:xfrm>
          <a:prstGeom prst="rect">
            <a:avLst/>
          </a:prstGeom>
        </p:spPr>
      </p:pic>
    </p:spTree>
    <p:extLst>
      <p:ext uri="{BB962C8B-B14F-4D97-AF65-F5344CB8AC3E}">
        <p14:creationId xmlns:p14="http://schemas.microsoft.com/office/powerpoint/2010/main" val="35416162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34950" y="230188"/>
            <a:ext cx="7594600" cy="460375"/>
          </a:xfrm>
        </p:spPr>
        <p:txBody>
          <a:bodyPr/>
          <a:lstStyle/>
          <a:p>
            <a:pPr indent="0"/>
            <a:r>
              <a:rPr lang="en-US" altLang="en-US" dirty="0"/>
              <a:t>Introduction</a:t>
            </a:r>
          </a:p>
        </p:txBody>
      </p:sp>
      <p:sp>
        <p:nvSpPr>
          <p:cNvPr id="3" name="Content Placeholder 2"/>
          <p:cNvSpPr>
            <a:spLocks noGrp="1"/>
          </p:cNvSpPr>
          <p:nvPr>
            <p:ph idx="1"/>
          </p:nvPr>
        </p:nvSpPr>
        <p:spPr>
          <a:xfrm>
            <a:off x="669925" y="1182688"/>
            <a:ext cx="8016875" cy="5194300"/>
          </a:xfrm>
        </p:spPr>
        <p:txBody>
          <a:bodyPr>
            <a:normAutofit/>
          </a:bodyPr>
          <a:lstStyle/>
          <a:p>
            <a:pPr>
              <a:spcBef>
                <a:spcPts val="0"/>
              </a:spcBef>
              <a:defRPr/>
            </a:pPr>
            <a:r>
              <a:rPr lang="en-US" dirty="0"/>
              <a:t>This video provides counseling information on the administration of naloxone.  If you have any questions after viewing the video, please ask the individual giving the naloxone to you.</a:t>
            </a:r>
          </a:p>
          <a:p>
            <a:pPr>
              <a:spcBef>
                <a:spcPts val="0"/>
              </a:spcBef>
              <a:defRPr/>
            </a:pPr>
            <a:endParaRPr lang="en-US" dirty="0"/>
          </a:p>
          <a:p>
            <a:pPr>
              <a:spcBef>
                <a:spcPts val="0"/>
              </a:spcBef>
              <a:defRPr/>
            </a:pPr>
            <a:r>
              <a:rPr lang="en-US" dirty="0"/>
              <a:t>At the end of this video, you should be able to:</a:t>
            </a:r>
          </a:p>
          <a:p>
            <a:pPr>
              <a:defRPr/>
            </a:pPr>
            <a:endParaRPr lang="en-US" sz="1600" dirty="0"/>
          </a:p>
          <a:p>
            <a:pPr marL="342900" indent="-342900">
              <a:buFont typeface="Arial" panose="020B0604020202020204" pitchFamily="34" charset="0"/>
              <a:buChar char="•"/>
              <a:defRPr/>
            </a:pPr>
            <a:r>
              <a:rPr lang="en-US" b="0" dirty="0"/>
              <a:t>Describe what an opioid drug is and why naloxone is given</a:t>
            </a:r>
          </a:p>
          <a:p>
            <a:pPr marL="342900" indent="-342900">
              <a:buFont typeface="Arial" panose="020B0604020202020204" pitchFamily="34" charset="0"/>
              <a:buChar char="•"/>
              <a:defRPr/>
            </a:pPr>
            <a:r>
              <a:rPr lang="en-US" b="0" dirty="0"/>
              <a:t>Recognize when naloxone should be administered</a:t>
            </a:r>
          </a:p>
          <a:p>
            <a:pPr marL="342900" indent="-342900">
              <a:buFont typeface="Arial" panose="020B0604020202020204" pitchFamily="34" charset="0"/>
              <a:buChar char="•"/>
              <a:defRPr/>
            </a:pPr>
            <a:r>
              <a:rPr lang="en-US" b="0" dirty="0"/>
              <a:t>Understand how to administer naloxone</a:t>
            </a:r>
          </a:p>
          <a:p>
            <a:pPr marL="342900" indent="-342900">
              <a:buFont typeface="Arial" panose="020B0604020202020204" pitchFamily="34" charset="0"/>
              <a:buChar char="•"/>
              <a:defRPr/>
            </a:pPr>
            <a:r>
              <a:rPr lang="en-US" b="0" dirty="0"/>
              <a:t>Describe what steps to take after naloxone is given</a:t>
            </a: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7ECA28BF-6079-46B6-826D-7B28BDC145E6}" type="slidenum">
              <a:rPr lang="en-US" altLang="en-US" sz="1000" smtClean="0"/>
              <a:pPr eaLnBrk="1" hangingPunct="1">
                <a:spcBef>
                  <a:spcPct val="0"/>
                </a:spcBef>
                <a:buFontTx/>
                <a:buNone/>
              </a:pPr>
              <a:t>1</a:t>
            </a:fld>
            <a:endParaRPr lang="en-US" altLang="en-US" sz="100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Narcan Nasal Spray Administration</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0" dirty="0">
                <a:hlinkClick r:id="rId2"/>
              </a:rPr>
              <a:t>https://www.youtube.com/watch?v=xa7X00_QKWk</a:t>
            </a:r>
            <a:endParaRPr lang="en-US" b="0" dirty="0"/>
          </a:p>
          <a:p>
            <a:pPr marL="342900" indent="-34290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pPr>
              <a:defRPr/>
            </a:pPr>
            <a:fld id="{C4FEF15C-459B-4444-A377-C289E70F3F76}" type="slidenum">
              <a:rPr lang="en-US" altLang="en-US" smtClean="0"/>
              <a:pPr>
                <a:defRPr/>
              </a:pPr>
              <a:t>19</a:t>
            </a:fld>
            <a:endParaRPr lang="en-US" altLang="en-US" dirty="0"/>
          </a:p>
        </p:txBody>
      </p:sp>
      <p:pic>
        <p:nvPicPr>
          <p:cNvPr id="5" name="Content Placeholder 5" descr="A screenshot of a cell phone&#10;&#10;Description automatically generated">
            <a:extLst>
              <a:ext uri="{FF2B5EF4-FFF2-40B4-BE49-F238E27FC236}">
                <a16:creationId xmlns:a16="http://schemas.microsoft.com/office/drawing/2014/main" xmlns="" id="{C4F94C74-1E63-4697-BE91-812A6DB68DBC}"/>
              </a:ext>
            </a:extLst>
          </p:cNvPr>
          <p:cNvPicPr>
            <a:picLocks noChangeAspect="1"/>
          </p:cNvPicPr>
          <p:nvPr/>
        </p:nvPicPr>
        <p:blipFill>
          <a:blip r:embed="rId3"/>
          <a:stretch>
            <a:fillRect/>
          </a:stretch>
        </p:blipFill>
        <p:spPr bwMode="auto">
          <a:xfrm>
            <a:off x="1754505" y="2199073"/>
            <a:ext cx="5634990" cy="368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0864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34950" y="230188"/>
            <a:ext cx="7594600" cy="460375"/>
          </a:xfrm>
        </p:spPr>
        <p:txBody>
          <a:bodyPr/>
          <a:lstStyle/>
          <a:p>
            <a:pPr indent="0"/>
            <a:r>
              <a:rPr lang="en-US" altLang="en-US" dirty="0"/>
              <a:t>Children Can Also Overdose</a:t>
            </a:r>
          </a:p>
        </p:txBody>
      </p:sp>
      <p:sp>
        <p:nvSpPr>
          <p:cNvPr id="491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77D77124-D6E6-4EF7-9553-55919BDAFCA1}" type="slidenum">
              <a:rPr lang="en-US" altLang="en-US" sz="1000" smtClean="0"/>
              <a:pPr eaLnBrk="1" hangingPunct="1">
                <a:spcBef>
                  <a:spcPct val="0"/>
                </a:spcBef>
                <a:buFontTx/>
                <a:buNone/>
              </a:pPr>
              <a:t>20</a:t>
            </a:fld>
            <a:endParaRPr lang="en-US" altLang="en-US" sz="1000"/>
          </a:p>
        </p:txBody>
      </p:sp>
      <p:sp>
        <p:nvSpPr>
          <p:cNvPr id="49156" name="Content Placeholder 1"/>
          <p:cNvSpPr>
            <a:spLocks noGrp="1"/>
          </p:cNvSpPr>
          <p:nvPr>
            <p:ph idx="1"/>
          </p:nvPr>
        </p:nvSpPr>
        <p:spPr/>
        <p:txBody>
          <a:bodyPr/>
          <a:lstStyle/>
          <a:p>
            <a:pPr marL="342900" indent="-342900">
              <a:spcBef>
                <a:spcPts val="0"/>
              </a:spcBef>
              <a:buFont typeface="Arial" charset="0"/>
              <a:buChar char="•"/>
              <a:defRPr/>
            </a:pPr>
            <a:r>
              <a:rPr lang="en-US" altLang="en-US" dirty="0"/>
              <a:t>When an opioid overdose is suspected in a child, naloxone can still be used.  </a:t>
            </a:r>
          </a:p>
          <a:p>
            <a:pPr marL="798513" lvl="2" indent="-342900">
              <a:spcBef>
                <a:spcPts val="0"/>
              </a:spcBef>
              <a:buSzTx/>
              <a:buFont typeface="Arial" charset="0"/>
              <a:buChar char="•"/>
              <a:defRPr/>
            </a:pPr>
            <a:r>
              <a:rPr lang="en-US" altLang="en-US" dirty="0"/>
              <a:t>You cannot overdose a child with naloxone.  You can save their life.</a:t>
            </a:r>
          </a:p>
          <a:p>
            <a:pPr marL="798513" lvl="2" indent="-342900">
              <a:spcBef>
                <a:spcPts val="0"/>
              </a:spcBef>
              <a:buSzTx/>
              <a:buFont typeface="Arial" charset="0"/>
              <a:buChar char="•"/>
              <a:defRPr/>
            </a:pPr>
            <a:r>
              <a:rPr lang="en-US" altLang="en-US" dirty="0"/>
              <a:t>If using </a:t>
            </a:r>
            <a:r>
              <a:rPr lang="en-US" altLang="en-US" dirty="0" err="1"/>
              <a:t>Evzio</a:t>
            </a:r>
            <a:r>
              <a:rPr lang="en-US" altLang="en-US" dirty="0"/>
              <a:t> in a child, pinch the thigh between your finger and thumb and inject into the pinched area.</a:t>
            </a:r>
          </a:p>
        </p:txBody>
      </p:sp>
      <p:pic>
        <p:nvPicPr>
          <p:cNvPr id="6" name="Picture 5" descr="A picture containing indoor, wall, person, sitting&#10;&#10;Description automatically generated">
            <a:extLst>
              <a:ext uri="{FF2B5EF4-FFF2-40B4-BE49-F238E27FC236}">
                <a16:creationId xmlns:a16="http://schemas.microsoft.com/office/drawing/2014/main" xmlns="" id="{DBE6D7A8-A944-4884-8694-09901AD28F4F}"/>
              </a:ext>
            </a:extLst>
          </p:cNvPr>
          <p:cNvPicPr>
            <a:picLocks noChangeAspect="1"/>
          </p:cNvPicPr>
          <p:nvPr/>
        </p:nvPicPr>
        <p:blipFill>
          <a:blip r:embed="rId2"/>
          <a:stretch>
            <a:fillRect/>
          </a:stretch>
        </p:blipFill>
        <p:spPr>
          <a:xfrm>
            <a:off x="3175590" y="4226646"/>
            <a:ext cx="2654355" cy="17458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34950" y="230188"/>
            <a:ext cx="7594600" cy="460375"/>
          </a:xfrm>
        </p:spPr>
        <p:txBody>
          <a:bodyPr/>
          <a:lstStyle/>
          <a:p>
            <a:pPr indent="0"/>
            <a:r>
              <a:rPr lang="en-US" altLang="en-US" sz="2400"/>
              <a:t>The Law Protects Whoever Calls for Emergency Help</a:t>
            </a:r>
          </a:p>
        </p:txBody>
      </p:sp>
      <p:sp>
        <p:nvSpPr>
          <p:cNvPr id="358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7A0BD235-23A5-4E28-9B9E-5AA9484582F4}" type="slidenum">
              <a:rPr lang="en-US" altLang="en-US" sz="1000" smtClean="0"/>
              <a:pPr eaLnBrk="1" hangingPunct="1">
                <a:spcBef>
                  <a:spcPct val="0"/>
                </a:spcBef>
                <a:buFontTx/>
                <a:buNone/>
              </a:pPr>
              <a:t>21</a:t>
            </a:fld>
            <a:endParaRPr lang="en-US" altLang="en-US" sz="1000"/>
          </a:p>
        </p:txBody>
      </p:sp>
      <p:sp>
        <p:nvSpPr>
          <p:cNvPr id="35844" name="Content Placeholder 1"/>
          <p:cNvSpPr>
            <a:spLocks noGrp="1"/>
          </p:cNvSpPr>
          <p:nvPr>
            <p:ph idx="1"/>
          </p:nvPr>
        </p:nvSpPr>
        <p:spPr>
          <a:xfrm>
            <a:off x="498475" y="953589"/>
            <a:ext cx="8112125" cy="5283699"/>
          </a:xfrm>
        </p:spPr>
        <p:txBody>
          <a:bodyPr/>
          <a:lstStyle/>
          <a:p>
            <a:r>
              <a:rPr lang="en-US" altLang="en-US" dirty="0"/>
              <a:t>But only if 911 is called. </a:t>
            </a:r>
            <a:r>
              <a:rPr lang="en-US" altLang="en-US" i="1" dirty="0">
                <a:solidFill>
                  <a:srgbClr val="FF0000"/>
                </a:solidFill>
              </a:rPr>
              <a:t>GET HELP, DIAL 911.</a:t>
            </a:r>
          </a:p>
          <a:p>
            <a:endParaRPr lang="en-US" altLang="en-US" dirty="0"/>
          </a:p>
          <a:p>
            <a:pPr algn="just"/>
            <a:r>
              <a:rPr lang="en-US" altLang="en-US" b="0" dirty="0"/>
              <a:t>Any person who administers an opioid antagonist in good faith to someone they believe to be suffering from an opioid-related overdose is not subject to criminal prosecution arising from the possession of an opioid antagonist or subject to any civil liability with respect to the administration of or failure to administer the opioid antagonist unless the act or failure to act was the result of gross negligence or willful misconduct.</a:t>
            </a:r>
          </a:p>
          <a:p>
            <a:pPr algn="just"/>
            <a:endParaRPr lang="en-US" altLang="en-US" b="0" dirty="0"/>
          </a:p>
          <a:p>
            <a:pPr algn="just"/>
            <a:r>
              <a:rPr lang="en-US" sz="1800" b="0" i="1" dirty="0"/>
              <a:t>Source:§16-46-5 (c)</a:t>
            </a:r>
          </a:p>
          <a:p>
            <a:pPr algn="just"/>
            <a:endParaRPr lang="en-US" altLang="en-US" b="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34950" y="230188"/>
            <a:ext cx="7594600" cy="460375"/>
          </a:xfrm>
        </p:spPr>
        <p:txBody>
          <a:bodyPr/>
          <a:lstStyle/>
          <a:p>
            <a:pPr indent="0"/>
            <a:r>
              <a:rPr lang="en-US" altLang="en-US" sz="2400"/>
              <a:t>The Law Protects Whoever Calls for Emergency Help</a:t>
            </a:r>
          </a:p>
        </p:txBody>
      </p:sp>
      <p:sp>
        <p:nvSpPr>
          <p:cNvPr id="36867" name="Content Placeholder 2"/>
          <p:cNvSpPr>
            <a:spLocks noGrp="1"/>
          </p:cNvSpPr>
          <p:nvPr>
            <p:ph idx="1"/>
          </p:nvPr>
        </p:nvSpPr>
        <p:spPr>
          <a:xfrm>
            <a:off x="452438" y="1192213"/>
            <a:ext cx="8234362" cy="4746625"/>
          </a:xfrm>
        </p:spPr>
        <p:txBody>
          <a:bodyPr/>
          <a:lstStyle/>
          <a:p>
            <a:pPr algn="just"/>
            <a:r>
              <a:rPr lang="en-US" altLang="en-US" b="0" dirty="0"/>
              <a:t>Any person who administers an opioid antagonist to a person they believe to be suffering from an opioid-related overdose </a:t>
            </a:r>
            <a:r>
              <a:rPr lang="en-US" altLang="en-US" b="0" u="sng" dirty="0">
                <a:solidFill>
                  <a:srgbClr val="FF0000"/>
                </a:solidFill>
              </a:rPr>
              <a:t>is required </a:t>
            </a:r>
            <a:r>
              <a:rPr lang="en-US" altLang="en-US" b="0" dirty="0"/>
              <a:t>to seek additional medical treatment at a medical facility for that person immediately following the administration of the opioid antagonist to avoid further complications from medical problems that are not obvious at the time.</a:t>
            </a:r>
          </a:p>
          <a:p>
            <a:pPr algn="just"/>
            <a:endParaRPr lang="en-US" altLang="en-US" b="0" dirty="0"/>
          </a:p>
          <a:p>
            <a:pPr algn="just"/>
            <a:r>
              <a:rPr lang="en-US" sz="1800" b="0" i="1" dirty="0"/>
              <a:t>Source:§16-46-5 (d)</a:t>
            </a:r>
          </a:p>
          <a:p>
            <a:pPr algn="just"/>
            <a:endParaRPr lang="en-US" altLang="en-US" b="0" dirty="0"/>
          </a:p>
          <a:p>
            <a:pPr algn="just"/>
            <a:endParaRPr lang="en-US" altLang="en-US" b="0" u="sng" dirty="0"/>
          </a:p>
          <a:p>
            <a:pPr algn="just"/>
            <a:endParaRPr lang="en-US" altLang="en-US" b="0" dirty="0"/>
          </a:p>
          <a:p>
            <a:endParaRPr lang="en-US" altLang="en-US" dirty="0"/>
          </a:p>
        </p:txBody>
      </p:sp>
      <p:sp>
        <p:nvSpPr>
          <p:cNvPr id="368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B17263C5-F319-4E99-87D2-CA091D338078}" type="slidenum">
              <a:rPr lang="en-US" altLang="en-US" sz="1000" smtClean="0"/>
              <a:pPr eaLnBrk="1" hangingPunct="1">
                <a:spcBef>
                  <a:spcPct val="0"/>
                </a:spcBef>
                <a:buFontTx/>
                <a:buNone/>
              </a:pPr>
              <a:t>22</a:t>
            </a:fld>
            <a:endParaRPr lang="en-US" altLang="en-US" sz="100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34950" y="230188"/>
            <a:ext cx="7594600" cy="460375"/>
          </a:xfrm>
        </p:spPr>
        <p:txBody>
          <a:bodyPr/>
          <a:lstStyle/>
          <a:p>
            <a:pPr indent="0"/>
            <a:r>
              <a:rPr lang="en-US" altLang="en-US" dirty="0"/>
              <a:t>Additional Information</a:t>
            </a:r>
          </a:p>
        </p:txBody>
      </p:sp>
      <p:sp>
        <p:nvSpPr>
          <p:cNvPr id="5120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CEA699D1-F820-478C-9E49-1D322C880312}" type="slidenum">
              <a:rPr lang="en-US" altLang="en-US" sz="1000" smtClean="0"/>
              <a:pPr eaLnBrk="1" hangingPunct="1">
                <a:spcBef>
                  <a:spcPct val="0"/>
                </a:spcBef>
                <a:buFontTx/>
                <a:buNone/>
              </a:pPr>
              <a:t>23</a:t>
            </a:fld>
            <a:endParaRPr lang="en-US" altLang="en-US" sz="1000"/>
          </a:p>
        </p:txBody>
      </p:sp>
      <p:sp>
        <p:nvSpPr>
          <p:cNvPr id="51204" name="Content Placeholder 1"/>
          <p:cNvSpPr>
            <a:spLocks noGrp="1"/>
          </p:cNvSpPr>
          <p:nvPr>
            <p:ph idx="1"/>
          </p:nvPr>
        </p:nvSpPr>
        <p:spPr>
          <a:xfrm>
            <a:off x="457200" y="953589"/>
            <a:ext cx="8229600" cy="5402761"/>
          </a:xfrm>
        </p:spPr>
        <p:txBody>
          <a:bodyPr/>
          <a:lstStyle/>
          <a:p>
            <a:pPr marL="342900" indent="-342900">
              <a:spcBef>
                <a:spcPts val="0"/>
              </a:spcBef>
              <a:buFont typeface="Arial" charset="0"/>
              <a:buChar char="•"/>
              <a:defRPr/>
            </a:pPr>
            <a:r>
              <a:rPr lang="en-US" altLang="en-US" dirty="0"/>
              <a:t>Naloxone is dispensed with two informational brochures.</a:t>
            </a:r>
          </a:p>
          <a:p>
            <a:pPr marL="800100" lvl="3" indent="-342900">
              <a:spcBef>
                <a:spcPts val="0"/>
              </a:spcBef>
              <a:buFont typeface="Arial" charset="0"/>
              <a:buChar char="•"/>
              <a:defRPr/>
            </a:pPr>
            <a:r>
              <a:rPr lang="en-US" altLang="en-US" dirty="0"/>
              <a:t>The first brochure contains key information from this video to use as a reminder of what you have learned.</a:t>
            </a:r>
          </a:p>
          <a:p>
            <a:pPr marL="800100" lvl="3" indent="-342900">
              <a:spcBef>
                <a:spcPts val="0"/>
              </a:spcBef>
              <a:buFont typeface="Arial" charset="0"/>
              <a:buChar char="•"/>
              <a:defRPr/>
            </a:pPr>
            <a:r>
              <a:rPr lang="en-US" altLang="en-US" dirty="0"/>
              <a:t>The second brochure provides information to help you support those you know before and after an overdose occurs.</a:t>
            </a:r>
          </a:p>
          <a:p>
            <a:pPr>
              <a:spcBef>
                <a:spcPts val="0"/>
              </a:spcBef>
              <a:defRPr/>
            </a:pPr>
            <a:endParaRPr lang="en-US" alt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34950" y="230188"/>
            <a:ext cx="7594600" cy="460375"/>
          </a:xfrm>
        </p:spPr>
        <p:txBody>
          <a:bodyPr/>
          <a:lstStyle/>
          <a:p>
            <a:pPr indent="0"/>
            <a:r>
              <a:rPr lang="en-US" altLang="en-US" dirty="0"/>
              <a:t>Questions and Additional Information</a:t>
            </a:r>
          </a:p>
        </p:txBody>
      </p:sp>
      <p:sp>
        <p:nvSpPr>
          <p:cNvPr id="52227" name="Content Placeholder 2"/>
          <p:cNvSpPr>
            <a:spLocks noGrp="1"/>
          </p:cNvSpPr>
          <p:nvPr>
            <p:ph idx="1"/>
          </p:nvPr>
        </p:nvSpPr>
        <p:spPr>
          <a:xfrm>
            <a:off x="372730" y="966652"/>
            <a:ext cx="8314070" cy="4003812"/>
          </a:xfrm>
        </p:spPr>
        <p:txBody>
          <a:bodyPr/>
          <a:lstStyle/>
          <a:p>
            <a:pPr defTabSz="914400" eaLnBrk="1" hangingPunct="1">
              <a:spcBef>
                <a:spcPct val="0"/>
              </a:spcBef>
            </a:pPr>
            <a:r>
              <a:rPr lang="en-US" altLang="en-US" b="0" dirty="0">
                <a:solidFill>
                  <a:srgbClr val="000000"/>
                </a:solidFill>
              </a:rPr>
              <a:t>The individual providing naloxone to you will address questions you may have and will guide you to other resources you may need.</a:t>
            </a:r>
          </a:p>
          <a:p>
            <a:pPr defTabSz="914400" eaLnBrk="1" hangingPunct="1">
              <a:spcBef>
                <a:spcPct val="0"/>
              </a:spcBef>
            </a:pPr>
            <a:endParaRPr lang="en-US" altLang="en-US" b="0" dirty="0">
              <a:solidFill>
                <a:srgbClr val="000000"/>
              </a:solidFill>
            </a:endParaRPr>
          </a:p>
          <a:p>
            <a:pPr defTabSz="914400" eaLnBrk="1" hangingPunct="1">
              <a:spcBef>
                <a:spcPct val="0"/>
              </a:spcBef>
            </a:pPr>
            <a:r>
              <a:rPr lang="en-US" altLang="en-US" b="0" dirty="0">
                <a:solidFill>
                  <a:srgbClr val="000000"/>
                </a:solidFill>
              </a:rPr>
              <a:t>Sources for additional information can be found on the brochures you will receive with the naloxone.</a:t>
            </a:r>
          </a:p>
          <a:p>
            <a:pPr defTabSz="914400" eaLnBrk="1" hangingPunct="1">
              <a:spcBef>
                <a:spcPct val="0"/>
              </a:spcBef>
            </a:pPr>
            <a:endParaRPr lang="en-US" altLang="en-US" b="0" dirty="0">
              <a:solidFill>
                <a:srgbClr val="000000"/>
              </a:solidFill>
            </a:endParaRPr>
          </a:p>
          <a:p>
            <a:pPr defTabSz="914400"/>
            <a:endParaRPr lang="en-US" altLang="en-US" dirty="0"/>
          </a:p>
        </p:txBody>
      </p:sp>
      <p:sp>
        <p:nvSpPr>
          <p:cNvPr id="522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84FF74D4-A40D-49ED-B1CB-78C420407573}" type="slidenum">
              <a:rPr lang="en-US" altLang="en-US" sz="1000" smtClean="0"/>
              <a:pPr eaLnBrk="1" hangingPunct="1">
                <a:spcBef>
                  <a:spcPct val="0"/>
                </a:spcBef>
                <a:buFontTx/>
                <a:buNone/>
              </a:pPr>
              <a:t>24</a:t>
            </a:fld>
            <a:endParaRPr lang="en-US" altLang="en-US" sz="100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34950" y="230188"/>
            <a:ext cx="7569200" cy="460375"/>
          </a:xfrm>
        </p:spPr>
        <p:txBody>
          <a:bodyPr/>
          <a:lstStyle/>
          <a:p>
            <a:pPr indent="0"/>
            <a:r>
              <a:rPr lang="en-US" altLang="en-US" dirty="0"/>
              <a:t>You Can Save a Life</a:t>
            </a:r>
          </a:p>
        </p:txBody>
      </p:sp>
      <p:sp>
        <p:nvSpPr>
          <p:cNvPr id="3" name="Content Placeholder 2"/>
          <p:cNvSpPr>
            <a:spLocks noGrp="1"/>
          </p:cNvSpPr>
          <p:nvPr>
            <p:ph idx="1"/>
          </p:nvPr>
        </p:nvSpPr>
        <p:spPr>
          <a:xfrm>
            <a:off x="457200" y="1323975"/>
            <a:ext cx="8229600" cy="4316413"/>
          </a:xfrm>
        </p:spPr>
        <p:txBody>
          <a:bodyPr>
            <a:normAutofit/>
          </a:bodyPr>
          <a:lstStyle/>
          <a:p>
            <a:pPr marL="342900" indent="-342900">
              <a:buFont typeface="Arial" panose="020B0604020202020204" pitchFamily="34" charset="0"/>
              <a:buChar char="•"/>
              <a:defRPr/>
            </a:pPr>
            <a:r>
              <a:rPr lang="en-US" b="0" dirty="0"/>
              <a:t>Choosing to obtain naloxone is the first step in saving the life of someone who has overdosed on an opioid drug. Thank you for taking this important step!</a:t>
            </a:r>
          </a:p>
          <a:p>
            <a:pPr lvl="2" indent="0">
              <a:buNone/>
              <a:defRPr/>
            </a:pPr>
            <a:r>
              <a:rPr lang="en-US" sz="1200" b="0" dirty="0"/>
              <a:t>		</a:t>
            </a:r>
          </a:p>
          <a:p>
            <a:pPr marL="342900" indent="-342900">
              <a:buFont typeface="Arial" panose="020B0604020202020204" pitchFamily="34" charset="0"/>
              <a:buChar char="•"/>
              <a:defRPr/>
            </a:pPr>
            <a:r>
              <a:rPr lang="en-US" b="0" dirty="0"/>
              <a:t>If you ever need to administer the naloxone you receive, make sure to obtain more naloxone so that you can continue to be prepared.</a:t>
            </a:r>
          </a:p>
          <a:p>
            <a:pPr marL="342900" indent="-342900">
              <a:buFont typeface="Arial" panose="020B0604020202020204" pitchFamily="34" charset="0"/>
              <a:buChar char="•"/>
              <a:defRPr/>
            </a:pPr>
            <a:endParaRPr lang="en-US" b="0" dirty="0"/>
          </a:p>
          <a:p>
            <a:pPr marL="342900" indent="-342900">
              <a:buFont typeface="Arial" panose="020B0604020202020204" pitchFamily="34" charset="0"/>
              <a:buChar char="•"/>
              <a:defRPr/>
            </a:pPr>
            <a:r>
              <a:rPr lang="en-US" b="0" dirty="0"/>
              <a:t>Naloxone can only save a life if it is stored in a location that you can get to easily and quickly.  Decide where yours should be kept.</a:t>
            </a:r>
            <a:endParaRPr lang="en-US" dirty="0"/>
          </a:p>
        </p:txBody>
      </p:sp>
      <p:sp>
        <p:nvSpPr>
          <p:cNvPr id="184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8D1DEA00-5D84-472D-95BD-50A08978DA92}" type="slidenum">
              <a:rPr lang="en-US" altLang="en-US" sz="1000" smtClean="0"/>
              <a:pPr eaLnBrk="1" hangingPunct="1">
                <a:spcBef>
                  <a:spcPct val="0"/>
                </a:spcBef>
                <a:buFontTx/>
                <a:buNone/>
              </a:pPr>
              <a:t>2</a:t>
            </a:fld>
            <a:endParaRPr lang="en-US" altLang="en-US" sz="1000"/>
          </a:p>
        </p:txBody>
      </p:sp>
    </p:spTree>
    <p:extLst>
      <p:ext uri="{BB962C8B-B14F-4D97-AF65-F5344CB8AC3E}">
        <p14:creationId xmlns:p14="http://schemas.microsoft.com/office/powerpoint/2010/main" val="42782799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F08692-AADE-4023-B45D-E42F7249E454}"/>
              </a:ext>
            </a:extLst>
          </p:cNvPr>
          <p:cNvSpPr>
            <a:spLocks noGrp="1"/>
          </p:cNvSpPr>
          <p:nvPr>
            <p:ph type="title"/>
          </p:nvPr>
        </p:nvSpPr>
        <p:spPr/>
        <p:txBody>
          <a:bodyPr/>
          <a:lstStyle/>
          <a:p>
            <a:r>
              <a:rPr lang="en-US" dirty="0"/>
              <a:t>What is an Opioid?</a:t>
            </a:r>
          </a:p>
        </p:txBody>
      </p:sp>
      <p:sp>
        <p:nvSpPr>
          <p:cNvPr id="5" name="Content Placeholder 4">
            <a:extLst>
              <a:ext uri="{FF2B5EF4-FFF2-40B4-BE49-F238E27FC236}">
                <a16:creationId xmlns:a16="http://schemas.microsoft.com/office/drawing/2014/main" xmlns="" id="{90AE1867-D10B-4C5A-8E67-82DCA2A8104F}"/>
              </a:ext>
            </a:extLst>
          </p:cNvPr>
          <p:cNvSpPr>
            <a:spLocks noGrp="1"/>
          </p:cNvSpPr>
          <p:nvPr>
            <p:ph idx="1"/>
          </p:nvPr>
        </p:nvSpPr>
        <p:spPr/>
        <p:txBody>
          <a:bodyPr/>
          <a:lstStyle/>
          <a:p>
            <a:pPr marL="342900" indent="-342900">
              <a:buFont typeface="Arial" charset="0"/>
              <a:buChar char="•"/>
              <a:defRPr/>
            </a:pPr>
            <a:endParaRPr lang="en-US" altLang="en-US" b="0" dirty="0"/>
          </a:p>
          <a:p>
            <a:pPr marL="342900" indent="-342900">
              <a:buFont typeface="Arial" charset="0"/>
              <a:buChar char="•"/>
              <a:defRPr/>
            </a:pPr>
            <a:r>
              <a:rPr lang="en-US" altLang="en-US" b="0" dirty="0"/>
              <a:t>The word “opioid” is used to describe a group of drugs that act in the same place in the body to relieve pain.  The place where these drugs work is called the opioid receptor.</a:t>
            </a:r>
          </a:p>
          <a:p>
            <a:pPr marL="571500" lvl="2" indent="-342900">
              <a:buFont typeface="Arial" charset="0"/>
              <a:buChar char="•"/>
              <a:defRPr/>
            </a:pPr>
            <a:r>
              <a:rPr lang="en-US" altLang="en-US" dirty="0"/>
              <a:t>Opioid drugs may be sold legally as a prescription or illegally on the street (for example, heroin).</a:t>
            </a:r>
            <a:endParaRPr lang="en-US" altLang="en-US" b="0" dirty="0"/>
          </a:p>
          <a:p>
            <a:pPr marL="342900" indent="-342900">
              <a:buFont typeface="Arial" charset="0"/>
              <a:buChar char="•"/>
              <a:defRPr/>
            </a:pPr>
            <a:endParaRPr lang="en-US" altLang="en-US" b="0" dirty="0"/>
          </a:p>
          <a:p>
            <a:pPr marL="342900" indent="-342900">
              <a:buFont typeface="Arial" charset="0"/>
              <a:buChar char="•"/>
              <a:defRPr/>
            </a:pPr>
            <a:r>
              <a:rPr lang="en-US" altLang="en-US" b="0" dirty="0"/>
              <a:t>In addition to helping to relieve pain, these drugs have side effects like sleepiness.  In an overdose, toxic effects occur when there is:</a:t>
            </a:r>
          </a:p>
          <a:p>
            <a:pPr marL="571500" lvl="2" indent="-342900">
              <a:buFont typeface="Arial" charset="0"/>
              <a:buChar char="•"/>
              <a:defRPr/>
            </a:pPr>
            <a:r>
              <a:rPr lang="en-US" altLang="en-US" dirty="0"/>
              <a:t>An inability to wake the person up</a:t>
            </a:r>
          </a:p>
          <a:p>
            <a:pPr marL="571500" lvl="2" indent="-342900">
              <a:buFont typeface="Arial" charset="0"/>
              <a:buChar char="•"/>
              <a:defRPr/>
            </a:pPr>
            <a:r>
              <a:rPr lang="en-US" altLang="en-US" b="0" dirty="0"/>
              <a:t>Decreased b</a:t>
            </a:r>
            <a:r>
              <a:rPr lang="en-US" altLang="en-US" dirty="0"/>
              <a:t>reathing or breathing stops</a:t>
            </a:r>
            <a:endParaRPr lang="en-US" altLang="en-US" b="0" dirty="0"/>
          </a:p>
          <a:p>
            <a:pPr marL="342900" indent="-342900">
              <a:buFont typeface="Arial" charset="0"/>
              <a:buChar char="•"/>
              <a:defRPr/>
            </a:pPr>
            <a:endParaRPr lang="en-US" altLang="en-US" sz="1200" b="0" dirty="0"/>
          </a:p>
        </p:txBody>
      </p:sp>
      <p:sp>
        <p:nvSpPr>
          <p:cNvPr id="4" name="Slide Number Placeholder 3">
            <a:extLst>
              <a:ext uri="{FF2B5EF4-FFF2-40B4-BE49-F238E27FC236}">
                <a16:creationId xmlns:a16="http://schemas.microsoft.com/office/drawing/2014/main" xmlns="" id="{146E51A2-D39E-478F-9DAB-9BCAB280A4A1}"/>
              </a:ext>
            </a:extLst>
          </p:cNvPr>
          <p:cNvSpPr>
            <a:spLocks noGrp="1"/>
          </p:cNvSpPr>
          <p:nvPr>
            <p:ph type="sldNum" sz="quarter" idx="10"/>
          </p:nvPr>
        </p:nvSpPr>
        <p:spPr/>
        <p:txBody>
          <a:bodyPr/>
          <a:lstStyle/>
          <a:p>
            <a:pPr>
              <a:defRPr/>
            </a:pPr>
            <a:fld id="{C4FEF15C-459B-4444-A377-C289E70F3F76}" type="slidenum">
              <a:rPr lang="en-US" altLang="en-US" smtClean="0"/>
              <a:pPr>
                <a:defRPr/>
              </a:pPr>
              <a:t>3</a:t>
            </a:fld>
            <a:endParaRPr lang="en-US" altLang="en-US" dirty="0"/>
          </a:p>
        </p:txBody>
      </p:sp>
    </p:spTree>
    <p:extLst>
      <p:ext uri="{BB962C8B-B14F-4D97-AF65-F5344CB8AC3E}">
        <p14:creationId xmlns:p14="http://schemas.microsoft.com/office/powerpoint/2010/main" val="2423328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34950" y="230188"/>
            <a:ext cx="7594600" cy="460375"/>
          </a:xfrm>
        </p:spPr>
        <p:txBody>
          <a:bodyPr/>
          <a:lstStyle/>
          <a:p>
            <a:pPr indent="0"/>
            <a:r>
              <a:rPr lang="en-US" altLang="en-US" dirty="0"/>
              <a:t>Examples of Opioids</a:t>
            </a:r>
          </a:p>
        </p:txBody>
      </p:sp>
      <p:sp>
        <p:nvSpPr>
          <p:cNvPr id="225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17EFE6EC-358D-48E7-A94F-8E8047A59E6A}" type="slidenum">
              <a:rPr lang="en-US" altLang="en-US" sz="1000" smtClean="0"/>
              <a:pPr eaLnBrk="1" hangingPunct="1">
                <a:spcBef>
                  <a:spcPct val="0"/>
                </a:spcBef>
                <a:buFontTx/>
                <a:buNone/>
              </a:pPr>
              <a:t>4</a:t>
            </a:fld>
            <a:endParaRPr lang="en-US" altLang="en-US" sz="1000"/>
          </a:p>
        </p:txBody>
      </p:sp>
      <p:sp>
        <p:nvSpPr>
          <p:cNvPr id="2" name="Content Placeholder 1"/>
          <p:cNvSpPr>
            <a:spLocks noGrp="1"/>
          </p:cNvSpPr>
          <p:nvPr>
            <p:ph idx="1"/>
          </p:nvPr>
        </p:nvSpPr>
        <p:spPr>
          <a:xfrm>
            <a:off x="457200" y="971550"/>
            <a:ext cx="8229600" cy="5886450"/>
          </a:xfrm>
        </p:spPr>
        <p:txBody>
          <a:bodyPr>
            <a:normAutofit/>
          </a:bodyPr>
          <a:lstStyle/>
          <a:p>
            <a:pPr marL="342900" indent="-342900">
              <a:buFont typeface="Arial" panose="020B0604020202020204" pitchFamily="34" charset="0"/>
              <a:buChar char="•"/>
              <a:defRPr/>
            </a:pPr>
            <a:r>
              <a:rPr lang="en-US" sz="2000" dirty="0"/>
              <a:t>Heroin	</a:t>
            </a:r>
          </a:p>
          <a:p>
            <a:pPr marL="342900" indent="-342900">
              <a:buFont typeface="Arial" panose="020B0604020202020204" pitchFamily="34" charset="0"/>
              <a:buChar char="•"/>
              <a:defRPr/>
            </a:pPr>
            <a:r>
              <a:rPr lang="en-US" sz="2000" dirty="0" err="1"/>
              <a:t>Carfentanil</a:t>
            </a:r>
            <a:endParaRPr lang="en-US" sz="2000" dirty="0"/>
          </a:p>
          <a:p>
            <a:pPr marL="342900" indent="-342900">
              <a:buFont typeface="Arial" panose="020B0604020202020204" pitchFamily="34" charset="0"/>
              <a:buChar char="•"/>
              <a:defRPr/>
            </a:pPr>
            <a:r>
              <a:rPr lang="en-US" sz="2000" dirty="0"/>
              <a:t>Codeine (in Tylenol #3)</a:t>
            </a:r>
          </a:p>
          <a:p>
            <a:pPr marL="342900" indent="-342900">
              <a:buFont typeface="Arial" panose="020B0604020202020204" pitchFamily="34" charset="0"/>
              <a:buChar char="•"/>
              <a:defRPr/>
            </a:pPr>
            <a:r>
              <a:rPr lang="en-US" sz="2000" dirty="0"/>
              <a:t>Fentanyl (prescription and home made)</a:t>
            </a:r>
          </a:p>
          <a:p>
            <a:pPr marL="342900" indent="-342900">
              <a:buFont typeface="Arial" panose="020B0604020202020204" pitchFamily="34" charset="0"/>
              <a:buChar char="•"/>
              <a:defRPr/>
            </a:pPr>
            <a:r>
              <a:rPr lang="en-US" sz="2000" dirty="0"/>
              <a:t>Hydrocodone (in Vicodin)</a:t>
            </a:r>
          </a:p>
          <a:p>
            <a:pPr marL="342900" indent="-342900">
              <a:buFont typeface="Arial" panose="020B0604020202020204" pitchFamily="34" charset="0"/>
              <a:buChar char="•"/>
              <a:defRPr/>
            </a:pPr>
            <a:r>
              <a:rPr lang="en-US" sz="2000" dirty="0"/>
              <a:t>Hydromorphone (Dilaudid)</a:t>
            </a:r>
          </a:p>
          <a:p>
            <a:pPr marL="342900" indent="-342900">
              <a:buFont typeface="Arial" panose="020B0604020202020204" pitchFamily="34" charset="0"/>
              <a:buChar char="•"/>
              <a:defRPr/>
            </a:pPr>
            <a:r>
              <a:rPr lang="en-US" sz="2000" dirty="0"/>
              <a:t>Meperidine (Demerol)</a:t>
            </a:r>
          </a:p>
          <a:p>
            <a:pPr marL="342900" indent="-342900">
              <a:buFont typeface="Arial" panose="020B0604020202020204" pitchFamily="34" charset="0"/>
              <a:buChar char="•"/>
              <a:defRPr/>
            </a:pPr>
            <a:r>
              <a:rPr lang="en-US" sz="2000" dirty="0"/>
              <a:t>Morphine</a:t>
            </a:r>
          </a:p>
          <a:p>
            <a:pPr marL="342900" indent="-342900">
              <a:buFont typeface="Arial" panose="020B0604020202020204" pitchFamily="34" charset="0"/>
              <a:buChar char="•"/>
              <a:defRPr/>
            </a:pPr>
            <a:r>
              <a:rPr lang="en-US" sz="2000" dirty="0"/>
              <a:t>Oxycodone (in Percocet/Percodan)</a:t>
            </a:r>
          </a:p>
          <a:p>
            <a:pPr marL="342900" indent="-342900">
              <a:buFont typeface="Arial" panose="020B0604020202020204" pitchFamily="34" charset="0"/>
              <a:buChar char="•"/>
              <a:defRPr/>
            </a:pPr>
            <a:r>
              <a:rPr lang="en-US" sz="2000" dirty="0"/>
              <a:t>Oxymorphone</a:t>
            </a:r>
          </a:p>
          <a:p>
            <a:pPr marL="342900" indent="-342900">
              <a:buFont typeface="Arial" panose="020B0604020202020204" pitchFamily="34" charset="0"/>
              <a:buChar char="•"/>
              <a:defRPr/>
            </a:pPr>
            <a:r>
              <a:rPr lang="en-US" sz="2000" dirty="0" err="1"/>
              <a:t>Tapentadol</a:t>
            </a:r>
            <a:r>
              <a:rPr lang="en-US" sz="2000" dirty="0"/>
              <a:t> (Nucynta)</a:t>
            </a:r>
          </a:p>
          <a:p>
            <a:pPr marL="342900" indent="-342900">
              <a:buFont typeface="Arial" panose="020B0604020202020204" pitchFamily="34" charset="0"/>
              <a:buChar char="•"/>
              <a:defRPr/>
            </a:pPr>
            <a:r>
              <a:rPr lang="en-US" sz="2000" dirty="0"/>
              <a:t>Tramadol (Ultram)</a:t>
            </a:r>
          </a:p>
          <a:p>
            <a:pPr marL="342900" indent="-342900">
              <a:buFont typeface="Arial" panose="020B0604020202020204" pitchFamily="34" charset="0"/>
              <a:buChar char="•"/>
              <a:defRPr/>
            </a:pPr>
            <a:r>
              <a:rPr lang="en-US" sz="2000" dirty="0"/>
              <a:t>U47700 (street name, Pink)</a:t>
            </a: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971550"/>
            <a:ext cx="3629025" cy="498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1829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34950" y="230188"/>
            <a:ext cx="7569200" cy="460375"/>
          </a:xfrm>
        </p:spPr>
        <p:txBody>
          <a:bodyPr/>
          <a:lstStyle/>
          <a:p>
            <a:pPr indent="0"/>
            <a:r>
              <a:rPr lang="en-US" altLang="en-US" dirty="0"/>
              <a:t>How Does Naloxone Work?</a:t>
            </a:r>
          </a:p>
        </p:txBody>
      </p:sp>
      <p:sp>
        <p:nvSpPr>
          <p:cNvPr id="3" name="Content Placeholder 2"/>
          <p:cNvSpPr>
            <a:spLocks noGrp="1"/>
          </p:cNvSpPr>
          <p:nvPr>
            <p:ph idx="1"/>
          </p:nvPr>
        </p:nvSpPr>
        <p:spPr>
          <a:xfrm>
            <a:off x="457200" y="1323975"/>
            <a:ext cx="8229600" cy="4587727"/>
          </a:xfrm>
        </p:spPr>
        <p:txBody>
          <a:bodyPr>
            <a:normAutofit fontScale="92500" lnSpcReduction="20000"/>
          </a:bodyPr>
          <a:lstStyle/>
          <a:p>
            <a:pPr marL="342900" indent="-342900">
              <a:buFont typeface="Arial" panose="020B0604020202020204" pitchFamily="34" charset="0"/>
              <a:buChar char="•"/>
              <a:defRPr/>
            </a:pPr>
            <a:r>
              <a:rPr lang="en-US" sz="2600" b="0" dirty="0"/>
              <a:t>Naloxone is an antidote that removes the </a:t>
            </a:r>
            <a:r>
              <a:rPr lang="en-US" sz="2600" dirty="0"/>
              <a:t>opioid drug </a:t>
            </a:r>
            <a:r>
              <a:rPr lang="en-US" sz="2600" b="0" dirty="0"/>
              <a:t>from the site in the brain where the opioid needs to attach in order to work.</a:t>
            </a:r>
          </a:p>
          <a:p>
            <a:pPr marL="571500" lvl="2" indent="-342900">
              <a:buFont typeface="Arial" panose="020B0604020202020204" pitchFamily="34" charset="0"/>
              <a:buChar char="•"/>
              <a:defRPr/>
            </a:pPr>
            <a:r>
              <a:rPr lang="en-US" sz="2600" b="0" dirty="0"/>
              <a:t>When naloxone wears off, the opioi</a:t>
            </a:r>
            <a:r>
              <a:rPr lang="en-US" sz="2600" dirty="0"/>
              <a:t>d drug can attach again.</a:t>
            </a:r>
            <a:endParaRPr lang="en-US" sz="2600" b="0" dirty="0"/>
          </a:p>
          <a:p>
            <a:pPr>
              <a:defRPr/>
            </a:pPr>
            <a:endParaRPr lang="en-US" sz="2600" b="0" dirty="0"/>
          </a:p>
          <a:p>
            <a:pPr marL="342900" indent="-342900">
              <a:buFont typeface="Arial" panose="020B0604020202020204" pitchFamily="34" charset="0"/>
              <a:buChar char="•"/>
              <a:defRPr/>
            </a:pPr>
            <a:r>
              <a:rPr lang="en-US" sz="2600" b="0" dirty="0"/>
              <a:t>When the opioid drug is no longer attached, breathing will return to normal as long as the person has not stopped breathing for too long.</a:t>
            </a:r>
          </a:p>
          <a:p>
            <a:pPr marL="342900" indent="-342900">
              <a:buFont typeface="Arial" panose="020B0604020202020204" pitchFamily="34" charset="0"/>
              <a:buChar char="•"/>
              <a:defRPr/>
            </a:pPr>
            <a:endParaRPr lang="en-US" sz="2600" b="0" dirty="0"/>
          </a:p>
          <a:p>
            <a:pPr marL="342900" indent="-342900">
              <a:buFont typeface="Arial" panose="020B0604020202020204" pitchFamily="34" charset="0"/>
              <a:buChar char="•"/>
              <a:defRPr/>
            </a:pPr>
            <a:r>
              <a:rPr lang="en-US" sz="2600" b="0" dirty="0"/>
              <a:t>Breathing can return to normal before the person is fully awake.</a:t>
            </a:r>
          </a:p>
          <a:p>
            <a:pPr marL="571500" lvl="2" indent="-342900">
              <a:buFont typeface="Arial" panose="020B0604020202020204" pitchFamily="34" charset="0"/>
              <a:buChar char="•"/>
              <a:defRPr/>
            </a:pPr>
            <a:r>
              <a:rPr lang="en-US" sz="2600" b="0" dirty="0"/>
              <a:t>If the person receiving naloxone is breathing again, naloxone did its job.</a:t>
            </a:r>
          </a:p>
          <a:p>
            <a:pPr>
              <a:defRPr/>
            </a:pPr>
            <a:endParaRPr lang="en-US" dirty="0"/>
          </a:p>
        </p:txBody>
      </p:sp>
      <p:sp>
        <p:nvSpPr>
          <p:cNvPr id="184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8D1DEA00-5D84-472D-95BD-50A08978DA92}" type="slidenum">
              <a:rPr lang="en-US" altLang="en-US" sz="1000" smtClean="0"/>
              <a:pPr eaLnBrk="1" hangingPunct="1">
                <a:spcBef>
                  <a:spcPct val="0"/>
                </a:spcBef>
                <a:buFontTx/>
                <a:buNone/>
              </a:pPr>
              <a:t>5</a:t>
            </a:fld>
            <a:endParaRPr lang="en-US" altLang="en-US" sz="100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34950" y="230188"/>
            <a:ext cx="7569200" cy="460375"/>
          </a:xfrm>
        </p:spPr>
        <p:txBody>
          <a:bodyPr/>
          <a:lstStyle/>
          <a:p>
            <a:pPr indent="0"/>
            <a:r>
              <a:rPr lang="en-US" altLang="en-US" dirty="0"/>
              <a:t>Naloxone Administration</a:t>
            </a:r>
          </a:p>
        </p:txBody>
      </p:sp>
      <p:sp>
        <p:nvSpPr>
          <p:cNvPr id="17411" name="Content Placeholder 2"/>
          <p:cNvSpPr>
            <a:spLocks noGrp="1"/>
          </p:cNvSpPr>
          <p:nvPr>
            <p:ph idx="1"/>
          </p:nvPr>
        </p:nvSpPr>
        <p:spPr>
          <a:xfrm>
            <a:off x="457200" y="1098219"/>
            <a:ext cx="8229600" cy="4977845"/>
          </a:xfrm>
        </p:spPr>
        <p:txBody>
          <a:bodyPr>
            <a:normAutofit lnSpcReduction="10000"/>
          </a:bodyPr>
          <a:lstStyle/>
          <a:p>
            <a:pPr marL="342900" indent="-342900">
              <a:buFont typeface="Arial" charset="0"/>
              <a:buChar char="•"/>
              <a:defRPr/>
            </a:pPr>
            <a:r>
              <a:rPr lang="en-US" altLang="en-US" dirty="0"/>
              <a:t>If an opioid overdose is suspected, or you are not sure, you will administer naloxone.</a:t>
            </a:r>
          </a:p>
          <a:p>
            <a:pPr marL="914400" lvl="2" indent="-342900">
              <a:buFont typeface="Arial" charset="0"/>
              <a:buChar char="•"/>
              <a:defRPr/>
            </a:pPr>
            <a:r>
              <a:rPr lang="en-US" altLang="en-US" b="0" dirty="0"/>
              <a:t>Do not put the person in ice water or pour cold water on them.  Doing this puts their heart at risk of injury.  </a:t>
            </a:r>
          </a:p>
          <a:p>
            <a:pPr lvl="3" indent="0">
              <a:buNone/>
              <a:defRPr/>
            </a:pPr>
            <a:endParaRPr lang="en-US" altLang="en-US" b="0" dirty="0"/>
          </a:p>
          <a:p>
            <a:pPr marL="342900" indent="-342900">
              <a:buFont typeface="Arial" charset="0"/>
              <a:buChar char="•"/>
              <a:defRPr/>
            </a:pPr>
            <a:r>
              <a:rPr lang="en-US" altLang="en-US" b="0" dirty="0"/>
              <a:t>There are two doses in each naloxone package.  The dose you will be giving is enough to work even if your technique is not perfect. </a:t>
            </a:r>
          </a:p>
          <a:p>
            <a:pPr marL="914400" lvl="3" indent="-342900">
              <a:buFont typeface="Arial" panose="020B0604020202020204" pitchFamily="34" charset="0"/>
              <a:buChar char="•"/>
              <a:defRPr/>
            </a:pPr>
            <a:r>
              <a:rPr lang="en-US" altLang="en-US" dirty="0"/>
              <a:t>By calling 911, you will have a back up who will also have more naloxone if necessary and who will have experience managing overdoses.  You may be nervous if you have not administered naloxone before, but you will have help coming. </a:t>
            </a:r>
            <a:r>
              <a:rPr lang="en-US" altLang="en-US" b="0" dirty="0"/>
              <a:t>	</a:t>
            </a:r>
          </a:p>
          <a:p>
            <a:pPr>
              <a:defRPr/>
            </a:pPr>
            <a:endParaRPr lang="en-US" altLang="en-US" sz="1200" b="0" dirty="0"/>
          </a:p>
          <a:p>
            <a:pPr marL="342900" indent="-342900">
              <a:buFont typeface="Arial" charset="0"/>
              <a:buChar char="•"/>
              <a:defRPr/>
            </a:pPr>
            <a:endParaRPr lang="en-US" altLang="en-US" dirty="0"/>
          </a:p>
          <a:p>
            <a:pPr marL="342900" indent="-342900">
              <a:buFont typeface="Arial" charset="0"/>
              <a:buChar char="•"/>
              <a:defRPr/>
            </a:pPr>
            <a:endParaRPr lang="en-US" altLang="en-US" dirty="0"/>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535EDA9B-E7C2-4F5E-AB04-90CECC0276DE}" type="slidenum">
              <a:rPr lang="en-US" altLang="en-US" sz="1000" smtClean="0"/>
              <a:pPr eaLnBrk="1" hangingPunct="1">
                <a:spcBef>
                  <a:spcPct val="0"/>
                </a:spcBef>
                <a:buFontTx/>
                <a:buNone/>
              </a:pPr>
              <a:t>6</a:t>
            </a:fld>
            <a:endParaRPr lang="en-US" altLang="en-US" sz="100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34950" y="230188"/>
            <a:ext cx="7569200" cy="460375"/>
          </a:xfrm>
        </p:spPr>
        <p:txBody>
          <a:bodyPr/>
          <a:lstStyle/>
          <a:p>
            <a:pPr indent="0"/>
            <a:r>
              <a:rPr lang="en-US" altLang="en-US" dirty="0"/>
              <a:t>Naloxone Administration Checklist (</a:t>
            </a:r>
            <a:r>
              <a:rPr lang="en-US" altLang="en-US" dirty="0" err="1"/>
              <a:t>cont.’d</a:t>
            </a:r>
            <a:r>
              <a:rPr lang="en-US" altLang="en-US" dirty="0"/>
              <a:t>)</a:t>
            </a:r>
          </a:p>
        </p:txBody>
      </p:sp>
      <p:sp>
        <p:nvSpPr>
          <p:cNvPr id="17411" name="Content Placeholder 2"/>
          <p:cNvSpPr>
            <a:spLocks noGrp="1"/>
          </p:cNvSpPr>
          <p:nvPr>
            <p:ph idx="1"/>
          </p:nvPr>
        </p:nvSpPr>
        <p:spPr>
          <a:xfrm>
            <a:off x="457200" y="928577"/>
            <a:ext cx="8229600" cy="5427773"/>
          </a:xfrm>
        </p:spPr>
        <p:txBody>
          <a:bodyPr>
            <a:normAutofit lnSpcReduction="10000"/>
          </a:bodyPr>
          <a:lstStyle/>
          <a:p>
            <a:pPr>
              <a:lnSpc>
                <a:spcPct val="107000"/>
              </a:lnSpc>
              <a:spcBef>
                <a:spcPts val="0"/>
              </a:spcBef>
              <a:spcAft>
                <a:spcPts val="0"/>
              </a:spcAft>
            </a:pPr>
            <a:r>
              <a:rPr lang="en-US" sz="2200" dirty="0">
                <a:ea typeface="Calibri" panose="020F0502020204030204" pitchFamily="34" charset="0"/>
                <a:cs typeface="Times New Roman" panose="02020603050405020304" pitchFamily="18" charset="0"/>
              </a:rPr>
              <a:t>Steps to administer naloxone:</a:t>
            </a:r>
          </a:p>
          <a:p>
            <a:pPr marL="342900" marR="0" lvl="0" indent="-342900">
              <a:lnSpc>
                <a:spcPct val="107000"/>
              </a:lnSpc>
              <a:spcBef>
                <a:spcPts val="0"/>
              </a:spcBef>
              <a:spcAft>
                <a:spcPts val="0"/>
              </a:spcAft>
              <a:buFont typeface="Arial" panose="020B0604020202020204" pitchFamily="34" charset="0"/>
              <a:buChar char="•"/>
            </a:pPr>
            <a:r>
              <a:rPr lang="en-US" sz="2200" dirty="0">
                <a:ea typeface="Calibri" panose="020F0502020204030204" pitchFamily="34" charset="0"/>
                <a:cs typeface="Times New Roman" panose="02020603050405020304" pitchFamily="18" charset="0"/>
              </a:rPr>
              <a:t>Place the person flat on their back.  If you cannot move them safely, make sure their head is straight.</a:t>
            </a:r>
          </a:p>
          <a:p>
            <a:pPr marL="342900" marR="0" lvl="0" indent="-342900">
              <a:lnSpc>
                <a:spcPct val="107000"/>
              </a:lnSpc>
              <a:spcBef>
                <a:spcPts val="0"/>
              </a:spcBef>
              <a:spcAft>
                <a:spcPts val="0"/>
              </a:spcAft>
              <a:buFont typeface="Arial" panose="020B0604020202020204" pitchFamily="34" charset="0"/>
              <a:buChar char="•"/>
            </a:pPr>
            <a:r>
              <a:rPr lang="en-US" sz="2200" dirty="0">
                <a:ea typeface="Calibri" panose="020F0502020204030204" pitchFamily="34" charset="0"/>
                <a:cs typeface="Times New Roman" panose="02020603050405020304" pitchFamily="18" charset="0"/>
              </a:rPr>
              <a:t>Direct someone to CALL 911 or do it yourself.</a:t>
            </a:r>
          </a:p>
          <a:p>
            <a:pPr marL="342900" marR="0" lvl="0" indent="-342900">
              <a:lnSpc>
                <a:spcPct val="107000"/>
              </a:lnSpc>
              <a:spcBef>
                <a:spcPts val="0"/>
              </a:spcBef>
              <a:spcAft>
                <a:spcPts val="0"/>
              </a:spcAft>
              <a:buFont typeface="Arial" panose="020B0604020202020204" pitchFamily="34" charset="0"/>
              <a:buChar char="•"/>
            </a:pPr>
            <a:r>
              <a:rPr lang="en-US" sz="2200" dirty="0">
                <a:ea typeface="Calibri" panose="020F0502020204030204" pitchFamily="34" charset="0"/>
                <a:cs typeface="Times New Roman" panose="02020603050405020304" pitchFamily="18" charset="0"/>
              </a:rPr>
              <a:t>Administer a dose of naloxone.</a:t>
            </a:r>
          </a:p>
          <a:p>
            <a:pPr marL="800100" marR="0" lvl="1" indent="-342900">
              <a:lnSpc>
                <a:spcPct val="107000"/>
              </a:lnSpc>
              <a:spcBef>
                <a:spcPts val="0"/>
              </a:spcBef>
              <a:spcAft>
                <a:spcPts val="0"/>
              </a:spcAft>
              <a:buFont typeface="Arial" panose="020B0604020202020204" pitchFamily="34" charset="0"/>
              <a:buChar char="•"/>
            </a:pPr>
            <a:r>
              <a:rPr lang="en-US" sz="2200" dirty="0">
                <a:ea typeface="Calibri" panose="020F0502020204030204" pitchFamily="34" charset="0"/>
                <a:cs typeface="Times New Roman" panose="02020603050405020304" pitchFamily="18" charset="0"/>
              </a:rPr>
              <a:t>If possible, rescue breathing should be done until the patient begins breathing again.</a:t>
            </a:r>
          </a:p>
          <a:p>
            <a:pPr marL="800100" marR="0" lvl="1" indent="-342900">
              <a:lnSpc>
                <a:spcPct val="107000"/>
              </a:lnSpc>
              <a:spcBef>
                <a:spcPts val="0"/>
              </a:spcBef>
              <a:spcAft>
                <a:spcPts val="0"/>
              </a:spcAft>
              <a:buFont typeface="Arial" panose="020B0604020202020204" pitchFamily="34" charset="0"/>
              <a:buChar char="•"/>
            </a:pPr>
            <a:r>
              <a:rPr lang="en-US" sz="2200" dirty="0">
                <a:ea typeface="Calibri" panose="020F0502020204030204" pitchFamily="34" charset="0"/>
                <a:cs typeface="Times New Roman" panose="02020603050405020304" pitchFamily="18" charset="0"/>
              </a:rPr>
              <a:t>If the person is still not breathing well after 3 minutes, repeat the dose.</a:t>
            </a:r>
          </a:p>
          <a:p>
            <a:pPr marL="800100" marR="0" lvl="1" indent="-342900">
              <a:lnSpc>
                <a:spcPct val="107000"/>
              </a:lnSpc>
              <a:spcBef>
                <a:spcPts val="0"/>
              </a:spcBef>
              <a:spcAft>
                <a:spcPts val="0"/>
              </a:spcAft>
              <a:buFont typeface="Arial" panose="020B0604020202020204" pitchFamily="34" charset="0"/>
              <a:buChar char="•"/>
            </a:pPr>
            <a:r>
              <a:rPr lang="en-US" sz="2200" dirty="0">
                <a:ea typeface="Calibri" panose="020F0502020204030204" pitchFamily="34" charset="0"/>
                <a:cs typeface="Times New Roman" panose="02020603050405020304" pitchFamily="18" charset="0"/>
              </a:rPr>
              <a:t>If the person starts to vomit, turn them onto their side so the vomit does not choke them.</a:t>
            </a:r>
          </a:p>
          <a:p>
            <a:pPr marL="800100" marR="0" lvl="1" indent="-342900">
              <a:lnSpc>
                <a:spcPct val="107000"/>
              </a:lnSpc>
              <a:spcBef>
                <a:spcPts val="0"/>
              </a:spcBef>
              <a:spcAft>
                <a:spcPts val="0"/>
              </a:spcAft>
              <a:buFont typeface="Arial" panose="020B0604020202020204" pitchFamily="34" charset="0"/>
              <a:buChar char="•"/>
            </a:pPr>
            <a:r>
              <a:rPr lang="en-US" sz="2200" dirty="0">
                <a:ea typeface="Calibri" panose="020F0502020204030204" pitchFamily="34" charset="0"/>
                <a:cs typeface="Times New Roman" panose="02020603050405020304" pitchFamily="18" charset="0"/>
              </a:rPr>
              <a:t>If the person starts to breathe or wake up, move away to put some space between you and the person.  Waking up from an overdose can cause some people to get very agitated and confused.  You may accidently get hit if you are close.</a:t>
            </a:r>
          </a:p>
          <a:p>
            <a:pPr marL="800100" marR="0" lvl="1" indent="-342900">
              <a:lnSpc>
                <a:spcPct val="107000"/>
              </a:lnSpc>
              <a:spcBef>
                <a:spcPts val="0"/>
              </a:spcBef>
              <a:spcAft>
                <a:spcPts val="0"/>
              </a:spcAft>
              <a:buFont typeface="Arial" panose="020B0604020202020204" pitchFamily="34" charset="0"/>
              <a:buChar char="•"/>
            </a:pPr>
            <a:r>
              <a:rPr lang="en-US" sz="2200" dirty="0">
                <a:ea typeface="Calibri" panose="020F0502020204030204" pitchFamily="34" charset="0"/>
                <a:cs typeface="Times New Roman" panose="02020603050405020304" pitchFamily="18" charset="0"/>
              </a:rPr>
              <a:t>Stay with the person until emergency medical services arrive. </a:t>
            </a:r>
          </a:p>
          <a:p>
            <a:pPr marL="342900" indent="-342900">
              <a:buFont typeface="Arial" charset="0"/>
              <a:buChar char="•"/>
              <a:defRPr/>
            </a:pPr>
            <a:endParaRPr lang="en-US" altLang="en-US" dirty="0"/>
          </a:p>
          <a:p>
            <a:pPr marL="342900" indent="-342900">
              <a:buFont typeface="Arial" charset="0"/>
              <a:buChar char="•"/>
              <a:defRPr/>
            </a:pPr>
            <a:endParaRPr lang="en-US" altLang="en-US" dirty="0"/>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535EDA9B-E7C2-4F5E-AB04-90CECC0276DE}" type="slidenum">
              <a:rPr lang="en-US" altLang="en-US" sz="1000" smtClean="0"/>
              <a:pPr eaLnBrk="1" hangingPunct="1">
                <a:spcBef>
                  <a:spcPct val="0"/>
                </a:spcBef>
                <a:buFontTx/>
                <a:buNone/>
              </a:pPr>
              <a:t>7</a:t>
            </a:fld>
            <a:endParaRPr lang="en-US" altLang="en-US" sz="1000"/>
          </a:p>
        </p:txBody>
      </p:sp>
    </p:spTree>
    <p:extLst>
      <p:ext uri="{BB962C8B-B14F-4D97-AF65-F5344CB8AC3E}">
        <p14:creationId xmlns:p14="http://schemas.microsoft.com/office/powerpoint/2010/main" val="34147636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34950" y="230188"/>
            <a:ext cx="7594600" cy="460375"/>
          </a:xfrm>
        </p:spPr>
        <p:txBody>
          <a:bodyPr/>
          <a:lstStyle/>
          <a:p>
            <a:pPr indent="0"/>
            <a:r>
              <a:rPr lang="en-US" altLang="en-US" dirty="0"/>
              <a:t>Naloxone Is Not an Antidote For All Drugs</a:t>
            </a:r>
          </a:p>
        </p:txBody>
      </p:sp>
      <p:sp>
        <p:nvSpPr>
          <p:cNvPr id="24579" name="Content Placeholder 2"/>
          <p:cNvSpPr>
            <a:spLocks noGrp="1"/>
          </p:cNvSpPr>
          <p:nvPr>
            <p:ph idx="1"/>
          </p:nvPr>
        </p:nvSpPr>
        <p:spPr/>
        <p:txBody>
          <a:bodyPr>
            <a:normAutofit/>
          </a:bodyPr>
          <a:lstStyle/>
          <a:p>
            <a:r>
              <a:rPr lang="en-US" altLang="en-US" sz="3200" b="0" dirty="0"/>
              <a:t>Remember, naloxone will NOT stop the effects of drugs that are not opioids. Examples of common drugs that are not opioids include: alcohol, cocaine, methamphetamine, ecstasy (Molly), sedatives/tranquilizers, marijuana, and “bath salts.”</a:t>
            </a:r>
          </a:p>
        </p:txBody>
      </p:sp>
      <p:sp>
        <p:nvSpPr>
          <p:cNvPr id="245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2CEFA758-1F9A-4E16-8B13-742967974AA4}" type="slidenum">
              <a:rPr lang="en-US" altLang="en-US" sz="1000" smtClean="0"/>
              <a:pPr eaLnBrk="1" hangingPunct="1">
                <a:spcBef>
                  <a:spcPct val="0"/>
                </a:spcBef>
                <a:buFontTx/>
                <a:buNone/>
              </a:pPr>
              <a:t>8</a:t>
            </a:fld>
            <a:endParaRPr lang="en-US" altLang="en-US" sz="1000"/>
          </a:p>
        </p:txBody>
      </p:sp>
    </p:spTree>
    <p:extLst>
      <p:ext uri="{BB962C8B-B14F-4D97-AF65-F5344CB8AC3E}">
        <p14:creationId xmlns:p14="http://schemas.microsoft.com/office/powerpoint/2010/main" val="42083258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HHR_PPT_Template_011414">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DHHR_PPT_Template_011414.potx</Template>
  <TotalTime>2500</TotalTime>
  <Words>1543</Words>
  <Application>Microsoft Macintosh PowerPoint</Application>
  <PresentationFormat>On-screen Show (4:3)</PresentationFormat>
  <Paragraphs>195</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DHHR_PPT_Template_011414</vt:lpstr>
      <vt:lpstr>Naloxone</vt:lpstr>
      <vt:lpstr>Introduction</vt:lpstr>
      <vt:lpstr>You Can Save a Life</vt:lpstr>
      <vt:lpstr>What is an Opioid?</vt:lpstr>
      <vt:lpstr>Examples of Opioids</vt:lpstr>
      <vt:lpstr>How Does Naloxone Work?</vt:lpstr>
      <vt:lpstr>Naloxone Administration</vt:lpstr>
      <vt:lpstr>Naloxone Administration Checklist (cont.’d)</vt:lpstr>
      <vt:lpstr>Naloxone Is Not an Antidote For All Drugs</vt:lpstr>
      <vt:lpstr>Side Effects of Naloxone</vt:lpstr>
      <vt:lpstr>Additional Steps</vt:lpstr>
      <vt:lpstr>Types of Naloxone</vt:lpstr>
      <vt:lpstr>Information For All Three Devices</vt:lpstr>
      <vt:lpstr>Naloxone Auto-Injector</vt:lpstr>
      <vt:lpstr>Evzio Administration</vt:lpstr>
      <vt:lpstr>Nasal Naloxone via Atomizer</vt:lpstr>
      <vt:lpstr>Naloxone With Atomizer Administration</vt:lpstr>
      <vt:lpstr>Nasal Atomizer Use</vt:lpstr>
      <vt:lpstr>Narcan Nasal Spray</vt:lpstr>
      <vt:lpstr>Narcan Nasal Spray Administration</vt:lpstr>
      <vt:lpstr>Children Can Also Overdose</vt:lpstr>
      <vt:lpstr>The Law Protects Whoever Calls for Emergency Help</vt:lpstr>
      <vt:lpstr>The Law Protects Whoever Calls for Emergency Help</vt:lpstr>
      <vt:lpstr>Additional Information</vt:lpstr>
      <vt:lpstr>Questions and Additional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Orth</dc:creator>
  <cp:lastModifiedBy>Lindsay</cp:lastModifiedBy>
  <cp:revision>220</cp:revision>
  <cp:lastPrinted>2016-12-14T12:57:05Z</cp:lastPrinted>
  <dcterms:created xsi:type="dcterms:W3CDTF">2013-12-18T20:24:50Z</dcterms:created>
  <dcterms:modified xsi:type="dcterms:W3CDTF">2019-11-13T13:53:09Z</dcterms:modified>
</cp:coreProperties>
</file>